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39"/>
  </p:notesMasterIdLst>
  <p:handoutMasterIdLst>
    <p:handoutMasterId r:id="rId40"/>
  </p:handoutMasterIdLst>
  <p:sldIdLst>
    <p:sldId id="257" r:id="rId2"/>
    <p:sldId id="258" r:id="rId3"/>
    <p:sldId id="259" r:id="rId4"/>
    <p:sldId id="398" r:id="rId5"/>
    <p:sldId id="399" r:id="rId6"/>
    <p:sldId id="400" r:id="rId7"/>
    <p:sldId id="431" r:id="rId8"/>
    <p:sldId id="429" r:id="rId9"/>
    <p:sldId id="401" r:id="rId10"/>
    <p:sldId id="430" r:id="rId11"/>
    <p:sldId id="403" r:id="rId12"/>
    <p:sldId id="397" r:id="rId13"/>
    <p:sldId id="405" r:id="rId14"/>
    <p:sldId id="406" r:id="rId15"/>
    <p:sldId id="407" r:id="rId16"/>
    <p:sldId id="408" r:id="rId17"/>
    <p:sldId id="409" r:id="rId18"/>
    <p:sldId id="411" r:id="rId19"/>
    <p:sldId id="424" r:id="rId20"/>
    <p:sldId id="425" r:id="rId21"/>
    <p:sldId id="426" r:id="rId22"/>
    <p:sldId id="388" r:id="rId23"/>
    <p:sldId id="412" r:id="rId24"/>
    <p:sldId id="427" r:id="rId25"/>
    <p:sldId id="413" r:id="rId26"/>
    <p:sldId id="414" r:id="rId27"/>
    <p:sldId id="416" r:id="rId28"/>
    <p:sldId id="428" r:id="rId29"/>
    <p:sldId id="418" r:id="rId30"/>
    <p:sldId id="423" r:id="rId31"/>
    <p:sldId id="420" r:id="rId32"/>
    <p:sldId id="421" r:id="rId33"/>
    <p:sldId id="419" r:id="rId34"/>
    <p:sldId id="361" r:id="rId35"/>
    <p:sldId id="386" r:id="rId36"/>
    <p:sldId id="387" r:id="rId37"/>
    <p:sldId id="345" r:id="rId38"/>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extLst>
    <p:ext uri="{521415D9-36F7-43E2-AB2F-B90AF26B5E84}">
      <p14:sectionLst xmlns:p14="http://schemas.microsoft.com/office/powerpoint/2010/main" xmlns="">
        <p14:section name="Default Section" id="{7B9095D1-55C3-4F79-9C58-14F0C4968505}">
          <p14:sldIdLst>
            <p14:sldId id="257"/>
            <p14:sldId id="258"/>
            <p14:sldId id="259"/>
            <p14:sldId id="398"/>
            <p14:sldId id="399"/>
            <p14:sldId id="400"/>
            <p14:sldId id="431"/>
            <p14:sldId id="429"/>
            <p14:sldId id="401"/>
            <p14:sldId id="430"/>
            <p14:sldId id="403"/>
            <p14:sldId id="397"/>
            <p14:sldId id="405"/>
            <p14:sldId id="406"/>
            <p14:sldId id="407"/>
            <p14:sldId id="408"/>
            <p14:sldId id="409"/>
            <p14:sldId id="411"/>
            <p14:sldId id="424"/>
            <p14:sldId id="425"/>
            <p14:sldId id="426"/>
            <p14:sldId id="388"/>
            <p14:sldId id="412"/>
            <p14:sldId id="427"/>
            <p14:sldId id="413"/>
            <p14:sldId id="414"/>
            <p14:sldId id="416"/>
            <p14:sldId id="428"/>
          </p14:sldIdLst>
        </p14:section>
        <p14:section name="Untitled Section" id="{AED7CCB9-5A1F-4948-903C-A7A91432751D}">
          <p14:sldIdLst>
            <p14:sldId id="418"/>
            <p14:sldId id="423"/>
            <p14:sldId id="420"/>
            <p14:sldId id="421"/>
            <p14:sldId id="419"/>
            <p14:sldId id="361"/>
            <p14:sldId id="386"/>
            <p14:sldId id="387"/>
            <p14:sldId id="345"/>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00"/>
    <a:srgbClr val="006600"/>
    <a:srgbClr val="0000CC"/>
    <a:srgbClr val="3CC4C4"/>
    <a:srgbClr val="E8F6E4"/>
    <a:srgbClr val="EEEFD7"/>
    <a:srgbClr val="FF33CC"/>
    <a:srgbClr val="BBCDE3"/>
    <a:srgbClr val="B395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43" autoAdjust="0"/>
    <p:restoredTop sz="65725" autoAdjust="0"/>
  </p:normalViewPr>
  <p:slideViewPr>
    <p:cSldViewPr snapToGrid="0">
      <p:cViewPr varScale="1">
        <p:scale>
          <a:sx n="70" d="100"/>
          <a:sy n="70" d="100"/>
        </p:scale>
        <p:origin x="-121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2250" y="-42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8/10/2011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xmlns=""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8: Planning File and Print Services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xmlns=""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80000"/>
              </a:lnSpc>
            </a:pPr>
            <a:r>
              <a:rPr lang="en-US" b="1" dirty="0" smtClean="0"/>
              <a:t>Presentation: 75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implement the file service role.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manage storage.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manage shared printers.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migration of file and print services</a:t>
            </a:r>
            <a:r>
              <a:rPr lang="en-US" sz="1000" kern="1200" baseline="0" dirty="0" smtClean="0">
                <a:solidFill>
                  <a:schemeClr val="tx1"/>
                </a:solidFill>
                <a:effectLst/>
                <a:latin typeface="Arial" charset="0"/>
                <a:ea typeface="+mn-ea"/>
                <a:cs typeface="+mn-cs"/>
              </a:rPr>
              <a:t> to Windows Server 2008 R2.</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6433A_08.pptx.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portal content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8: </a:t>
            </a:r>
            <a:r>
              <a:rPr lang="en-US" dirty="0"/>
              <a:t>Planning File and Print Services</a:t>
            </a:r>
            <a:endParaRPr lang="en-US" dirty="0" smtClean="0"/>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the various ways in which data can be made available for offline</a:t>
            </a:r>
            <a:r>
              <a:rPr lang="en-GB" baseline="0" dirty="0" smtClean="0"/>
              <a:t> use.</a:t>
            </a:r>
          </a:p>
          <a:p>
            <a:endParaRPr lang="en-GB" baseline="0" dirty="0" smtClean="0"/>
          </a:p>
          <a:p>
            <a:r>
              <a:rPr lang="en-GB" b="1" baseline="0" dirty="0" smtClean="0"/>
              <a:t>Discussion Prompt</a:t>
            </a:r>
            <a:r>
              <a:rPr lang="en-GB" baseline="0" dirty="0" smtClean="0"/>
              <a:t>: Do you enable offline access for users within your organization?</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4086508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a:t>
            </a:r>
            <a:r>
              <a:rPr lang="en-GB" b="1" baseline="0" dirty="0" smtClean="0"/>
              <a:t> Message</a:t>
            </a:r>
            <a:r>
              <a:rPr lang="en-GB" baseline="0" dirty="0" smtClean="0"/>
              <a:t>: Explain that the two services are mutually exclusive. Ensure students are comfortable with </a:t>
            </a:r>
            <a:r>
              <a:rPr lang="en-GB" baseline="0" dirty="0" smtClean="0">
                <a:solidFill>
                  <a:srgbClr val="000099"/>
                </a:solidFill>
              </a:rPr>
              <a:t>the</a:t>
            </a:r>
            <a:r>
              <a:rPr lang="en-GB" baseline="0" dirty="0" smtClean="0"/>
              <a:t> concept</a:t>
            </a:r>
            <a:r>
              <a:rPr lang="en-GB" baseline="0" dirty="0" smtClean="0">
                <a:solidFill>
                  <a:srgbClr val="000099"/>
                </a:solidFill>
              </a:rPr>
              <a:t>s</a:t>
            </a:r>
            <a:r>
              <a:rPr lang="en-GB" baseline="0" dirty="0" smtClean="0"/>
              <a:t> of indexing and </a:t>
            </a:r>
            <a:r>
              <a:rPr lang="en-GB" baseline="0" dirty="0" err="1" smtClean="0"/>
              <a:t>catalogs</a:t>
            </a:r>
            <a:r>
              <a:rPr lang="en-GB" baseline="0" dirty="0" smtClean="0"/>
              <a:t>.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326396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12</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challenges posed by capacity and storage management.</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functions of the File Server Resource Manager (FSRM) role service.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storage quotas.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Plan file screens.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Use reports to help to manage storage.</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Use FSRM to manage storage.</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Ask the students how their storage requirements have changed over the years. Do they anticipate on-going storage growth? Are they making plans to try to control that growth?</a:t>
            </a:r>
          </a:p>
          <a:p>
            <a:pPr eaLnBrk="1" hangingPunct="1"/>
            <a:r>
              <a:rPr lang="en-US" dirty="0" smtClean="0"/>
              <a:t>Emphasize these key points. To address storage challenges, you need to:</a:t>
            </a:r>
          </a:p>
          <a:p>
            <a:pPr>
              <a:buFontTx/>
              <a:buChar char="•"/>
            </a:pPr>
            <a:r>
              <a:rPr lang="en-US" dirty="0" smtClean="0"/>
              <a:t>Analyze how storage is being used.</a:t>
            </a:r>
            <a:endParaRPr lang="en-GB" dirty="0" smtClean="0"/>
          </a:p>
          <a:p>
            <a:pPr>
              <a:buFontTx/>
              <a:buChar char="•"/>
            </a:pPr>
            <a:r>
              <a:rPr lang="en-US" dirty="0" smtClean="0"/>
              <a:t>Define storage resource management policies.</a:t>
            </a:r>
            <a:endParaRPr lang="en-GB" dirty="0" smtClean="0"/>
          </a:p>
          <a:p>
            <a:pPr>
              <a:buFontTx/>
              <a:buChar char="•"/>
            </a:pPr>
            <a:r>
              <a:rPr lang="en-US" dirty="0" smtClean="0"/>
              <a:t>Acquire tools to implement policies.</a:t>
            </a:r>
            <a:endParaRPr lang="en-GB" dirty="0" smtClean="0"/>
          </a:p>
          <a:p>
            <a:pPr>
              <a:buFontTx/>
              <a:buChar char="•"/>
            </a:pPr>
            <a:r>
              <a:rPr lang="en-US" dirty="0" smtClean="0"/>
              <a:t>Analyze how storage is being used.</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248856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Describe the four concepts that FSRM uses to address storage capacity requirements. Do not go into too much detail on each feature, as the new few lessons will cover this information.</a:t>
            </a:r>
          </a:p>
          <a:p>
            <a:pPr eaLnBrk="1" hangingPunct="1"/>
            <a:endParaRPr lang="en-US" dirty="0" smtClean="0"/>
          </a:p>
          <a:p>
            <a:pPr eaLnBrk="1" hangingPunct="1"/>
            <a:r>
              <a:rPr lang="en-US" dirty="0" smtClean="0"/>
              <a:t>You can use FRSM to increase the return on investment on existing storage systems in the following ways:</a:t>
            </a:r>
          </a:p>
          <a:p>
            <a:pPr marL="742950" lvl="1" indent="-285750" eaLnBrk="1" hangingPunct="1"/>
            <a:r>
              <a:rPr lang="en-US" dirty="0" smtClean="0"/>
              <a:t>Quotas can set limits on storage. This allows current storage to be allocated in a linear fashion.</a:t>
            </a:r>
          </a:p>
          <a:p>
            <a:pPr marL="742950" lvl="1" indent="-285750" eaLnBrk="1" hangingPunct="1"/>
            <a:r>
              <a:rPr lang="en-US" dirty="0" smtClean="0"/>
              <a:t>File screening can enforce file type policy. This can prevent users from storing unsupported files.</a:t>
            </a:r>
          </a:p>
          <a:p>
            <a:pPr marL="742950" lvl="1" indent="-285750" eaLnBrk="1" hangingPunct="1"/>
            <a:r>
              <a:rPr lang="en-US" dirty="0" smtClean="0"/>
              <a:t>Reports can allow you to find out if there are duplicate files in the network, which often are a considerable source of wasted space.</a:t>
            </a:r>
          </a:p>
          <a:p>
            <a:pPr eaLnBrk="1" hangingPunct="1"/>
            <a:endParaRPr lang="en-US" dirty="0" smtClean="0"/>
          </a:p>
          <a:p>
            <a:pPr eaLnBrk="1" hangingPunct="1"/>
            <a:endParaRPr lang="en-US" dirty="0" smtClean="0"/>
          </a:p>
          <a:p>
            <a:pPr eaLnBrk="1" hangingPunct="1"/>
            <a:endParaRPr lang="en-US" dirty="0" smtClean="0"/>
          </a:p>
          <a:p>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716720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Describe what quota management is and how you can use it. Examples that can be discussed include the following:</a:t>
            </a:r>
          </a:p>
          <a:p>
            <a:pPr lvl="1" eaLnBrk="1" hangingPunct="1"/>
            <a:r>
              <a:rPr lang="en-US" dirty="0" smtClean="0"/>
              <a:t>A </a:t>
            </a:r>
            <a:r>
              <a:rPr lang="en-US" i="1" dirty="0" smtClean="0"/>
              <a:t>hard quota</a:t>
            </a:r>
            <a:r>
              <a:rPr lang="en-US" dirty="0" smtClean="0"/>
              <a:t> is a quota that cannot be exceeded. The Windows system will prevent files from being written to the drive if the file will cause the quota limit to be breached.</a:t>
            </a:r>
          </a:p>
          <a:p>
            <a:pPr lvl="1" eaLnBrk="1" hangingPunct="1"/>
            <a:r>
              <a:rPr lang="en-US" dirty="0" smtClean="0"/>
              <a:t>A </a:t>
            </a:r>
            <a:r>
              <a:rPr lang="en-US" i="1" dirty="0" smtClean="0"/>
              <a:t>soft quota</a:t>
            </a:r>
            <a:r>
              <a:rPr lang="en-US" dirty="0" smtClean="0"/>
              <a:t> can be exceeded, and is used for notification purposes only. </a:t>
            </a:r>
          </a:p>
          <a:p>
            <a:pPr eaLnBrk="1" hangingPunct="1"/>
            <a:r>
              <a:rPr lang="en-US" dirty="0" smtClean="0"/>
              <a:t>Discuss the following scenarios with the students. Ask the students to determine if the scenario is using a hard or soft quota:</a:t>
            </a:r>
          </a:p>
          <a:p>
            <a:pPr lvl="1" eaLnBrk="1" hangingPunct="1"/>
            <a:r>
              <a:rPr lang="en-US" dirty="0" smtClean="0"/>
              <a:t>You can place a 200 MB limit on each user’s personal folder on a server, with a notification to both you and the user when the user exceeds 180 MB of storage.</a:t>
            </a:r>
          </a:p>
          <a:p>
            <a:pPr lvl="1" eaLnBrk="1" hangingPunct="1"/>
            <a:r>
              <a:rPr lang="en-US" dirty="0" smtClean="0"/>
              <a:t>A flexible 500 MB quota on a group’s shared folder can be set. When this storage limit is reached, all users in the group are notified by email</a:t>
            </a:r>
            <a:r>
              <a:rPr lang="en-US" dirty="0" smtClean="0">
                <a:solidFill>
                  <a:srgbClr val="000099"/>
                </a:solidFill>
              </a:rPr>
              <a:t> </a:t>
            </a:r>
            <a:r>
              <a:rPr lang="en-US" dirty="0" smtClean="0"/>
              <a:t>that the storage quota has been temporarily extended to 520 MB, thereby allowing them to delete unnecessary files and comply with the preset 500 MB quota policy. </a:t>
            </a:r>
          </a:p>
          <a:p>
            <a:pPr lvl="1" eaLnBrk="1" hangingPunct="1"/>
            <a:r>
              <a:rPr lang="en-US" dirty="0" smtClean="0"/>
              <a:t>You can receive a notification when a temporary folder reaches 2 gigabytes (GB) of usage, yet not limit that folder’s quota because it is necessary for a service running on your server.</a:t>
            </a:r>
          </a:p>
          <a:p>
            <a:pPr eaLnBrk="1" hangingPunct="1"/>
            <a:endParaRPr lang="en-US" dirty="0" smtClean="0"/>
          </a:p>
          <a:p>
            <a:pPr eaLnBrk="1" hangingPunct="1"/>
            <a:endParaRPr lang="en-US" dirty="0" smtClean="0"/>
          </a:p>
          <a:p>
            <a:pPr eaLnBrk="1" hangingPunct="1"/>
            <a:r>
              <a:rPr lang="en-US" dirty="0" smtClean="0"/>
              <a:t>Describe each of the following default quota templates and when you might use them: </a:t>
            </a:r>
          </a:p>
          <a:p>
            <a:pPr>
              <a:buFontTx/>
              <a:buChar char="•"/>
            </a:pPr>
            <a:r>
              <a:rPr lang="en-US" dirty="0" smtClean="0"/>
              <a:t>100 MB Limit</a:t>
            </a:r>
            <a:endParaRPr lang="en-GB" dirty="0" smtClean="0"/>
          </a:p>
          <a:p>
            <a:pPr>
              <a:buFontTx/>
              <a:buChar char="•"/>
            </a:pPr>
            <a:r>
              <a:rPr lang="en-US" dirty="0" smtClean="0"/>
              <a:t>200 MB Limit Reports to User</a:t>
            </a:r>
            <a:endParaRPr lang="en-GB" dirty="0" smtClean="0"/>
          </a:p>
          <a:p>
            <a:pPr>
              <a:buFontTx/>
              <a:buChar char="•"/>
            </a:pPr>
            <a:r>
              <a:rPr lang="en-US" dirty="0" smtClean="0"/>
              <a:t>200 MB Limit with 50 MB Extension</a:t>
            </a:r>
            <a:endParaRPr lang="en-GB" dirty="0" smtClean="0"/>
          </a:p>
          <a:p>
            <a:pPr>
              <a:buFontTx/>
              <a:buChar char="•"/>
            </a:pPr>
            <a:r>
              <a:rPr lang="en-US" dirty="0" smtClean="0"/>
              <a:t>250 MB Extended Limit</a:t>
            </a:r>
            <a:endParaRPr lang="en-GB" dirty="0" smtClean="0"/>
          </a:p>
          <a:p>
            <a:pPr>
              <a:buFontTx/>
              <a:buChar char="•"/>
            </a:pPr>
            <a:r>
              <a:rPr lang="en-US" dirty="0" smtClean="0"/>
              <a:t>Monitor 200 GB Volume Usage</a:t>
            </a:r>
            <a:endParaRPr lang="en-GB" dirty="0" smtClean="0"/>
          </a:p>
          <a:p>
            <a:pPr>
              <a:buFontTx/>
              <a:buChar char="•"/>
            </a:pPr>
            <a:r>
              <a:rPr lang="en-US" dirty="0" smtClean="0"/>
              <a:t>Monitor 500 MB Share</a:t>
            </a:r>
            <a:endParaRPr lang="en-GB" dirty="0" smtClean="0"/>
          </a:p>
          <a:p>
            <a:r>
              <a:rPr lang="en-US" dirty="0" smtClean="0"/>
              <a:t>Ask your students if they could envisage using these templates with their organization to help to manage storage.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045359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This topic describes the concept of file screening and how you can use it to control the types of files that are saved on company servers. You might want to start a discussion with the students about the issue of storing files—such as MP3s, photos, and other large multimedia or personal files—on company-based servers. </a:t>
            </a:r>
          </a:p>
          <a:p>
            <a:pPr eaLnBrk="1" hangingPunct="1"/>
            <a:r>
              <a:rPr lang="en-US" b="1" dirty="0" smtClean="0"/>
              <a:t>Note</a:t>
            </a:r>
            <a:r>
              <a:rPr lang="en-US" dirty="0" smtClean="0"/>
              <a:t> File screening only operates based on the file extension. Therefore, file name extensions can be renamed to circumvent the file screening. </a:t>
            </a:r>
          </a:p>
          <a:p>
            <a:pPr eaLnBrk="1" hangingPunct="1"/>
            <a:r>
              <a:rPr lang="en-US" dirty="0" smtClean="0"/>
              <a:t>Common usage examples include:</a:t>
            </a:r>
          </a:p>
          <a:p>
            <a:pPr lvl="1" eaLnBrk="1" hangingPunct="1"/>
            <a:r>
              <a:rPr lang="en-US" dirty="0" smtClean="0"/>
              <a:t>Ensuring that no music files are stored in personal folders on a server, yet allowing storage of specific media file types that support legal rights management or comply with company policies. At the same time, you may want to give a company vice president special privileges to store any type of files in a personal folder. </a:t>
            </a:r>
          </a:p>
          <a:p>
            <a:pPr lvl="1" eaLnBrk="1" hangingPunct="1"/>
            <a:r>
              <a:rPr lang="en-US" dirty="0" smtClean="0"/>
              <a:t>Implementing a screening process to notify you by mail when a non-authorized file is stored on a shared folder, so that the appropriate precautionary steps can be taken. Information can include the user who stored the file, and the file’s exact location. </a:t>
            </a:r>
          </a:p>
          <a:p>
            <a:pPr eaLnBrk="1" hangingPunct="1"/>
            <a:r>
              <a:rPr lang="en-US" b="1" dirty="0" smtClean="0"/>
              <a:t>References</a:t>
            </a:r>
            <a:r>
              <a:rPr lang="en-US" dirty="0" smtClean="0"/>
              <a:t> </a:t>
            </a:r>
          </a:p>
          <a:p>
            <a:pPr eaLnBrk="1" hangingPunct="1">
              <a:buFontTx/>
              <a:buNone/>
            </a:pPr>
            <a:r>
              <a:rPr lang="en-US" dirty="0" smtClean="0"/>
              <a:t>File Screening Management: http://go.microsoft.com/fwlink/?LinkID=112090&amp;clcid=0x409</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527621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This topic explains what storage reports are and describes the available FSRM reports. Point out that you can enable or disable quotas and file screen storage reports in each of the report parameters. Also point out that storage reports (depending on their level of detail) might not be in compliance with privacy laws, and that the students need to talk to their organization’s privacy officer prior to implementing reports.</a:t>
            </a:r>
          </a:p>
          <a:p>
            <a:pPr eaLnBrk="1" hangingPunct="1"/>
            <a:r>
              <a:rPr lang="en-US" dirty="0" smtClean="0"/>
              <a:t>Examples of storage report usage:</a:t>
            </a:r>
          </a:p>
          <a:p>
            <a:pPr lvl="1" eaLnBrk="1" hangingPunct="1"/>
            <a:r>
              <a:rPr lang="en-US" dirty="0" smtClean="0"/>
              <a:t>You can schedule a report that will run every Sunday at midnight, generating a list of the previous two days’ most recently used files. With this information, you can monitor weekend storage activity and plan server downtime with less impact on those users who connect from home over the weekend.</a:t>
            </a:r>
          </a:p>
          <a:p>
            <a:pPr lvl="1" eaLnBrk="1" hangingPunct="1"/>
            <a:r>
              <a:rPr lang="en-US" dirty="0" smtClean="0"/>
              <a:t>You can run a report at any given time to identify all duplicate files in a volume on a server, so disk space can be quickly reclaimed without losing any data.</a:t>
            </a:r>
          </a:p>
          <a:p>
            <a:pPr lvl="1" eaLnBrk="1" hangingPunct="1"/>
            <a:r>
              <a:rPr lang="en-US" dirty="0" smtClean="0"/>
              <a:t>You can run a File by File Group report to identify how storage resources are segmented across different file groups, or a File by Owner report to analyze how individual users are using shared storage resources.</a:t>
            </a:r>
          </a:p>
          <a:p>
            <a:pPr eaLnBrk="1" hangingPunct="1"/>
            <a:endParaRPr lang="en-US" b="1" dirty="0" smtClean="0"/>
          </a:p>
          <a:p>
            <a:pPr eaLnBrk="1" hangingPunct="1"/>
            <a:endParaRPr lang="en-US" dirty="0" smtClean="0"/>
          </a:p>
          <a:p>
            <a:pPr eaLnBrk="1" hangingPunct="1"/>
            <a:r>
              <a:rPr lang="en-US" b="1" dirty="0" smtClean="0"/>
              <a:t>References</a:t>
            </a:r>
            <a:r>
              <a:rPr lang="en-US" dirty="0" smtClean="0"/>
              <a:t> </a:t>
            </a:r>
          </a:p>
          <a:p>
            <a:pPr eaLnBrk="1" hangingPunct="1">
              <a:buFontTx/>
              <a:buNone/>
            </a:pPr>
            <a:r>
              <a:rPr lang="en-US" dirty="0" smtClean="0"/>
              <a:t>Storage Reports: http://go.microsoft.com/fwlink/?LinkID=112094&amp;clcid=0x409</a:t>
            </a:r>
          </a:p>
          <a:p>
            <a:pPr eaLnBrk="1" hangingPunct="1"/>
            <a:endParaRPr lang="en-US" dirty="0" smtClean="0"/>
          </a:p>
          <a:p>
            <a:pPr eaLnBrk="1" hangingPunct="1"/>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8652225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Demonstration steps:</a:t>
            </a:r>
            <a:endParaRPr lang="en-GB"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and 6433A-NYC-CL1 virtual machines to complete this demonstration. </a:t>
            </a:r>
            <a:r>
              <a:rPr lang="en-US" dirty="0" smtClean="0"/>
              <a:t>Log on to the virtual machines as </a:t>
            </a:r>
            <a:r>
              <a:rPr lang="en-US" b="1" dirty="0" smtClean="0"/>
              <a:t>Contoso\Administrator</a:t>
            </a:r>
            <a:r>
              <a:rPr lang="en-US" dirty="0" smtClean="0"/>
              <a:t>, with the password, </a:t>
            </a:r>
            <a:r>
              <a:rPr lang="en-US" b="1" dirty="0" smtClean="0"/>
              <a:t>Pa$$w0rd</a:t>
            </a:r>
            <a:r>
              <a:rPr lang="en-US" dirty="0" smtClean="0"/>
              <a:t>.</a:t>
            </a:r>
            <a:endParaRPr lang="en-US" sz="1000" kern="1200" dirty="0" smtClean="0">
              <a:effectLst/>
            </a:endParaRPr>
          </a:p>
          <a:p>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Install the FSRM role service.</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Switch to NYC-DC1.</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Taskbar</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Server Manager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Server Manager, in the navigation pane, click </a:t>
            </a:r>
            <a:r>
              <a:rPr lang="en-US" sz="1000" b="1" kern="1200" dirty="0" smtClean="0">
                <a:effectLst/>
                <a:latin typeface="Arial" charset="0"/>
                <a:ea typeface="+mn-ea"/>
                <a:cs typeface="+mn-cs"/>
              </a:rPr>
              <a:t>Roles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results pane, scroll down to the </a:t>
            </a:r>
            <a:r>
              <a:rPr lang="en-US" sz="1000" b="1" kern="1200" dirty="0" smtClean="0">
                <a:effectLst/>
                <a:latin typeface="Arial" charset="0"/>
                <a:ea typeface="+mn-ea"/>
                <a:cs typeface="+mn-cs"/>
              </a:rPr>
              <a:t>File Services</a:t>
            </a:r>
            <a:r>
              <a:rPr lang="en-US" sz="1000" kern="1200" dirty="0" smtClean="0">
                <a:effectLst/>
                <a:latin typeface="Arial" charset="0"/>
                <a:ea typeface="+mn-ea"/>
                <a:cs typeface="+mn-cs"/>
              </a:rPr>
              <a:t> section, and then click </a:t>
            </a:r>
            <a:r>
              <a:rPr lang="en-US" sz="1000" b="1" kern="1200" dirty="0" smtClean="0">
                <a:effectLst/>
                <a:latin typeface="Arial" charset="0"/>
                <a:ea typeface="+mn-ea"/>
                <a:cs typeface="+mn-cs"/>
              </a:rPr>
              <a:t>Add Role Services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Select Role Services</a:t>
            </a:r>
            <a:r>
              <a:rPr lang="en-US" sz="1000" kern="1200" dirty="0" smtClean="0">
                <a:effectLst/>
                <a:latin typeface="Arial" charset="0"/>
                <a:ea typeface="+mn-ea"/>
                <a:cs typeface="+mn-cs"/>
              </a:rPr>
              <a:t> page, select the </a:t>
            </a:r>
            <a:r>
              <a:rPr lang="en-US" sz="1000" b="1" kern="1200" dirty="0" smtClean="0">
                <a:effectLst/>
                <a:latin typeface="Arial" charset="0"/>
                <a:ea typeface="+mn-ea"/>
                <a:cs typeface="+mn-cs"/>
              </a:rPr>
              <a:t>File Server Resource Manager</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Configure Storage Usage Monitoring</a:t>
            </a:r>
            <a:r>
              <a:rPr lang="en-US" sz="1000" kern="1200" dirty="0" smtClean="0">
                <a:effectLst/>
                <a:latin typeface="Arial" charset="0"/>
                <a:ea typeface="+mn-ea"/>
                <a:cs typeface="+mn-cs"/>
              </a:rPr>
              <a:t> page, in the </a:t>
            </a:r>
            <a:r>
              <a:rPr lang="en-US" sz="1000" b="1" kern="1200" dirty="0" smtClean="0">
                <a:effectLst/>
                <a:latin typeface="Arial" charset="0"/>
                <a:ea typeface="+mn-ea"/>
                <a:cs typeface="+mn-cs"/>
              </a:rPr>
              <a:t>Volumes (NTFS volumes</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only):</a:t>
            </a:r>
            <a:r>
              <a:rPr lang="en-US" sz="1000" kern="1200" dirty="0" smtClean="0">
                <a:effectLst/>
                <a:latin typeface="Arial" charset="0"/>
                <a:ea typeface="+mn-ea"/>
                <a:cs typeface="+mn-cs"/>
              </a:rPr>
              <a:t> list, select the </a:t>
            </a:r>
            <a:r>
              <a:rPr lang="en-US" sz="1000" b="1" kern="1200" dirty="0" smtClean="0">
                <a:effectLst/>
                <a:latin typeface="Arial" charset="0"/>
                <a:ea typeface="+mn-ea"/>
                <a:cs typeface="+mn-cs"/>
              </a:rPr>
              <a:t>Allfiles (D:)</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Set Report Options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Confirm Installation Selections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Install</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Installation Results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Close</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614345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Configure storage </a:t>
            </a:r>
            <a:r>
              <a:rPr lang="en-US" b="1" u="sng" dirty="0" smtClean="0"/>
              <a:t>quotas.</a:t>
            </a:r>
            <a:endParaRPr lang="en-GB" b="1" u="sng" dirty="0"/>
          </a:p>
          <a:p>
            <a:pPr marL="228600" lvl="0" indent="-228600">
              <a:buFont typeface="+mj-lt"/>
              <a:buAutoNum type="arabicPeriod"/>
            </a:pPr>
            <a:r>
              <a:rPr lang="en-US" dirty="0"/>
              <a:t>On the Taskbar, click </a:t>
            </a:r>
            <a:r>
              <a:rPr lang="en-US" b="1" dirty="0"/>
              <a:t>Windows Explorer</a:t>
            </a:r>
            <a:r>
              <a:rPr lang="en-US" dirty="0"/>
              <a:t>.</a:t>
            </a:r>
            <a:endParaRPr lang="en-GB" dirty="0"/>
          </a:p>
          <a:p>
            <a:pPr marL="228600" lvl="0" indent="-228600">
              <a:buFont typeface="+mj-lt"/>
              <a:buAutoNum type="arabicPeriod"/>
            </a:pPr>
            <a:r>
              <a:rPr lang="en-US" dirty="0"/>
              <a:t>In Windows Explorer, in the navigation pane, click </a:t>
            </a:r>
            <a:r>
              <a:rPr lang="en-US" b="1" dirty="0"/>
              <a:t>Allfiles (D:).</a:t>
            </a:r>
            <a:endParaRPr lang="en-GB" dirty="0"/>
          </a:p>
          <a:p>
            <a:pPr marL="228600" lvl="0" indent="-228600">
              <a:buFont typeface="+mj-lt"/>
              <a:buAutoNum type="arabicPeriod"/>
            </a:pPr>
            <a:r>
              <a:rPr lang="en-US" dirty="0"/>
              <a:t>On the menu, click </a:t>
            </a:r>
            <a:r>
              <a:rPr lang="en-US" b="1" dirty="0"/>
              <a:t>New folder</a:t>
            </a:r>
            <a:r>
              <a:rPr lang="en-US" dirty="0"/>
              <a:t>, type </a:t>
            </a:r>
            <a:r>
              <a:rPr lang="en-US" b="1" dirty="0" smtClean="0"/>
              <a:t>Data</a:t>
            </a:r>
            <a:r>
              <a:rPr lang="en-US" dirty="0" smtClean="0"/>
              <a:t>, </a:t>
            </a:r>
            <a:r>
              <a:rPr lang="en-US" dirty="0"/>
              <a:t>and then press </a:t>
            </a:r>
            <a:r>
              <a:rPr lang="en-US" dirty="0" smtClean="0"/>
              <a:t>Enter.</a:t>
            </a:r>
            <a:endParaRPr lang="en-GB" dirty="0"/>
          </a:p>
          <a:p>
            <a:pPr marL="228600" lvl="0" indent="-228600">
              <a:buFont typeface="+mj-lt"/>
              <a:buAutoNum type="arabicPeriod"/>
            </a:pPr>
            <a:r>
              <a:rPr lang="en-US" dirty="0"/>
              <a:t>Click </a:t>
            </a:r>
            <a:r>
              <a:rPr lang="en-US" b="1" dirty="0"/>
              <a:t>Start</a:t>
            </a:r>
            <a:r>
              <a:rPr lang="en-US" dirty="0"/>
              <a:t>, and in the </a:t>
            </a:r>
            <a:r>
              <a:rPr lang="en-US" b="1" dirty="0"/>
              <a:t>Search</a:t>
            </a:r>
            <a:r>
              <a:rPr lang="en-US" dirty="0"/>
              <a:t> box, type </a:t>
            </a:r>
            <a:r>
              <a:rPr lang="en-US" b="1" dirty="0"/>
              <a:t>network and </a:t>
            </a:r>
            <a:r>
              <a:rPr lang="en-US" b="1" dirty="0" smtClean="0"/>
              <a:t>sharing</a:t>
            </a:r>
            <a:r>
              <a:rPr lang="en-US" dirty="0" smtClean="0"/>
              <a:t>, </a:t>
            </a:r>
            <a:r>
              <a:rPr lang="en-US" dirty="0"/>
              <a:t>and then press </a:t>
            </a:r>
            <a:r>
              <a:rPr lang="en-US" dirty="0" smtClean="0"/>
              <a:t>Enter.</a:t>
            </a:r>
            <a:endParaRPr lang="en-GB" dirty="0"/>
          </a:p>
          <a:p>
            <a:pPr marL="228600" lvl="0" indent="-228600">
              <a:buFont typeface="+mj-lt"/>
              <a:buAutoNum type="arabicPeriod"/>
            </a:pPr>
            <a:r>
              <a:rPr lang="en-US" dirty="0"/>
              <a:t>In Network and Sharing Center, click </a:t>
            </a:r>
            <a:r>
              <a:rPr lang="en-US" b="1" dirty="0"/>
              <a:t>Change advanced sharing settings</a:t>
            </a:r>
            <a:r>
              <a:rPr lang="en-US" dirty="0"/>
              <a:t>.</a:t>
            </a:r>
            <a:endParaRPr lang="en-GB" dirty="0"/>
          </a:p>
          <a:p>
            <a:pPr marL="228600" lvl="0" indent="-228600">
              <a:buFont typeface="+mj-lt"/>
              <a:buAutoNum type="arabicPeriod"/>
            </a:pPr>
            <a:r>
              <a:rPr lang="en-US" dirty="0"/>
              <a:t>In </a:t>
            </a:r>
            <a:r>
              <a:rPr lang="en-US" b="1" dirty="0"/>
              <a:t>Advanced sharing settings</a:t>
            </a:r>
            <a:r>
              <a:rPr lang="en-US" dirty="0"/>
              <a:t>, in the </a:t>
            </a:r>
            <a:r>
              <a:rPr lang="en-US" b="1" dirty="0"/>
              <a:t>Change sharing options for different network</a:t>
            </a:r>
            <a:r>
              <a:rPr lang="en-US" dirty="0"/>
              <a:t> </a:t>
            </a:r>
            <a:r>
              <a:rPr lang="en-US" b="1" dirty="0"/>
              <a:t>profiles</a:t>
            </a:r>
            <a:r>
              <a:rPr lang="en-US" dirty="0"/>
              <a:t> list, click </a:t>
            </a:r>
            <a:r>
              <a:rPr lang="en-US" b="1" dirty="0"/>
              <a:t>Turn on network discovery</a:t>
            </a:r>
            <a:r>
              <a:rPr lang="en-US" dirty="0"/>
              <a:t>, and then click </a:t>
            </a:r>
            <a:r>
              <a:rPr lang="en-US" b="1" dirty="0"/>
              <a:t>Save changes</a:t>
            </a:r>
            <a:r>
              <a:rPr lang="en-US" dirty="0"/>
              <a:t>.</a:t>
            </a:r>
            <a:endParaRPr lang="en-GB" dirty="0"/>
          </a:p>
          <a:p>
            <a:pPr marL="228600" lvl="0" indent="-228600">
              <a:buFont typeface="+mj-lt"/>
              <a:buAutoNum type="arabicPeriod"/>
            </a:pPr>
            <a:r>
              <a:rPr lang="en-US" dirty="0"/>
              <a:t>Close Network and Sharing Center.</a:t>
            </a:r>
            <a:endParaRPr lang="en-GB" dirty="0"/>
          </a:p>
          <a:p>
            <a:pPr marL="228600" lvl="0" indent="-228600">
              <a:buFont typeface="+mj-lt"/>
              <a:buAutoNum type="arabicPeriod"/>
            </a:pPr>
            <a:r>
              <a:rPr lang="en-US" dirty="0"/>
              <a:t>In Windows Explorer, in the results pane, right-click </a:t>
            </a:r>
            <a:r>
              <a:rPr lang="en-US" b="1" dirty="0" smtClean="0"/>
              <a:t>Data</a:t>
            </a:r>
            <a:r>
              <a:rPr lang="en-US" dirty="0" smtClean="0"/>
              <a:t>, </a:t>
            </a:r>
            <a:r>
              <a:rPr lang="en-US" dirty="0"/>
              <a:t>and then click </a:t>
            </a:r>
            <a:r>
              <a:rPr lang="en-US" b="1" dirty="0"/>
              <a:t>Properties</a:t>
            </a:r>
            <a:r>
              <a:rPr lang="en-US" dirty="0"/>
              <a:t>.</a:t>
            </a:r>
            <a:endParaRPr lang="en-GB" dirty="0"/>
          </a:p>
          <a:p>
            <a:pPr marL="228600" lvl="0" indent="-228600">
              <a:buFont typeface="+mj-lt"/>
              <a:buAutoNum type="arabicPeriod"/>
            </a:pPr>
            <a:r>
              <a:rPr lang="en-US" dirty="0"/>
              <a:t>In the </a:t>
            </a:r>
            <a:r>
              <a:rPr lang="en-US" b="1" dirty="0"/>
              <a:t>Data Properties</a:t>
            </a:r>
            <a:r>
              <a:rPr lang="en-US" dirty="0"/>
              <a:t> dialog box, click the </a:t>
            </a:r>
            <a:r>
              <a:rPr lang="en-US" b="1" dirty="0"/>
              <a:t>Sharing</a:t>
            </a:r>
            <a:r>
              <a:rPr lang="en-US" dirty="0"/>
              <a:t> tab.</a:t>
            </a:r>
            <a:endParaRPr lang="en-GB" dirty="0"/>
          </a:p>
          <a:p>
            <a:pPr marL="228600" lvl="0" indent="-228600">
              <a:buFont typeface="+mj-lt"/>
              <a:buAutoNum type="arabicPeriod"/>
            </a:pPr>
            <a:r>
              <a:rPr lang="en-US" dirty="0"/>
              <a:t>Click </a:t>
            </a:r>
            <a:r>
              <a:rPr lang="en-US" b="1" dirty="0"/>
              <a:t>Advanced Sharing</a:t>
            </a:r>
            <a:r>
              <a:rPr lang="en-US" dirty="0"/>
              <a:t>.</a:t>
            </a:r>
            <a:endParaRPr lang="en-GB" dirty="0"/>
          </a:p>
          <a:p>
            <a:pPr marL="228600" lvl="0" indent="-228600">
              <a:buFont typeface="+mj-lt"/>
              <a:buAutoNum type="arabicPeriod"/>
            </a:pPr>
            <a:r>
              <a:rPr lang="en-US" dirty="0"/>
              <a:t>In the </a:t>
            </a:r>
            <a:r>
              <a:rPr lang="en-US" b="1" dirty="0"/>
              <a:t>Advanced Sharing</a:t>
            </a:r>
            <a:r>
              <a:rPr lang="en-US" dirty="0"/>
              <a:t> dialog box, select the </a:t>
            </a:r>
            <a:r>
              <a:rPr lang="en-US" b="1" dirty="0"/>
              <a:t>Share this folder</a:t>
            </a:r>
            <a:r>
              <a:rPr lang="en-US" dirty="0"/>
              <a:t> check box.</a:t>
            </a:r>
            <a:endParaRPr lang="en-GB" dirty="0"/>
          </a:p>
          <a:p>
            <a:pPr marL="228600" lvl="0" indent="-228600">
              <a:buFont typeface="+mj-lt"/>
              <a:buAutoNum type="arabicPeriod"/>
            </a:pPr>
            <a:r>
              <a:rPr lang="en-US" dirty="0"/>
              <a:t>Click </a:t>
            </a:r>
            <a:r>
              <a:rPr lang="en-US" b="1" dirty="0"/>
              <a:t>Permissions</a:t>
            </a:r>
            <a:r>
              <a:rPr lang="en-US" dirty="0"/>
              <a:t>, and in the </a:t>
            </a:r>
            <a:r>
              <a:rPr lang="en-US" b="1" dirty="0"/>
              <a:t>Permissions for Data</a:t>
            </a:r>
            <a:r>
              <a:rPr lang="en-US" dirty="0"/>
              <a:t> dialog box, select the </a:t>
            </a:r>
            <a:r>
              <a:rPr lang="en-US" b="1" dirty="0"/>
              <a:t>Allow Full Control</a:t>
            </a:r>
            <a:r>
              <a:rPr lang="en-US" dirty="0"/>
              <a:t> check </a:t>
            </a:r>
            <a:r>
              <a:rPr lang="en-US" dirty="0" smtClean="0"/>
              <a:t>box, </a:t>
            </a:r>
            <a:r>
              <a:rPr lang="en-US" dirty="0"/>
              <a:t>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Advanced Sharing</a:t>
            </a:r>
            <a:r>
              <a:rPr lang="en-US" dirty="0"/>
              <a:t> dialog box, click </a:t>
            </a:r>
            <a:r>
              <a:rPr lang="en-US" b="1" dirty="0"/>
              <a:t>OK</a:t>
            </a:r>
            <a:r>
              <a:rPr lang="en-US" dirty="0"/>
              <a:t>, and in the </a:t>
            </a:r>
            <a:r>
              <a:rPr lang="en-US" b="1" dirty="0"/>
              <a:t>Data Properties</a:t>
            </a:r>
            <a:r>
              <a:rPr lang="en-US" dirty="0"/>
              <a:t> dialog box, click the </a:t>
            </a:r>
            <a:r>
              <a:rPr lang="en-US" b="1" dirty="0"/>
              <a:t>Security</a:t>
            </a:r>
            <a:r>
              <a:rPr lang="en-US" dirty="0"/>
              <a:t> tab.</a:t>
            </a:r>
            <a:endParaRPr lang="en-GB" dirty="0"/>
          </a:p>
          <a:p>
            <a:pPr marL="228600" lvl="0" indent="-228600">
              <a:buFont typeface="+mj-lt"/>
              <a:buAutoNum type="arabicPeriod"/>
            </a:pPr>
            <a:r>
              <a:rPr lang="en-US" dirty="0"/>
              <a:t>Click </a:t>
            </a:r>
            <a:r>
              <a:rPr lang="en-US" b="1" dirty="0"/>
              <a:t>Advanced</a:t>
            </a:r>
            <a:r>
              <a:rPr lang="en-US" dirty="0"/>
              <a:t>, and in the </a:t>
            </a:r>
            <a:r>
              <a:rPr lang="en-US" b="1" dirty="0"/>
              <a:t>Advanced Security Settings for Data</a:t>
            </a:r>
            <a:r>
              <a:rPr lang="en-US" dirty="0"/>
              <a:t> dialog box, click </a:t>
            </a:r>
            <a:r>
              <a:rPr lang="en-US" b="1" dirty="0"/>
              <a:t>Change Permissions</a:t>
            </a:r>
            <a:r>
              <a:rPr lang="en-US" dirty="0"/>
              <a:t>. </a:t>
            </a:r>
            <a:endParaRPr lang="en-GB" dirty="0"/>
          </a:p>
          <a:p>
            <a:pPr marL="228600" lvl="0" indent="-228600">
              <a:buFont typeface="+mj-lt"/>
              <a:buAutoNum type="arabicPeriod"/>
            </a:pPr>
            <a:r>
              <a:rPr lang="en-US" dirty="0"/>
              <a:t>Clear the </a:t>
            </a:r>
            <a:r>
              <a:rPr lang="en-US" b="1" dirty="0"/>
              <a:t>Include inheritable permissions from this object’s parent</a:t>
            </a:r>
            <a:r>
              <a:rPr lang="en-US" dirty="0"/>
              <a:t> check box, and in the </a:t>
            </a:r>
            <a:r>
              <a:rPr lang="en-US" b="1" dirty="0"/>
              <a:t>Windows Security</a:t>
            </a:r>
            <a:r>
              <a:rPr lang="en-US" dirty="0"/>
              <a:t> dialog box, click </a:t>
            </a:r>
            <a:r>
              <a:rPr lang="en-US" b="1" dirty="0" smtClean="0"/>
              <a:t>Add</a:t>
            </a:r>
            <a:r>
              <a:rPr lang="en-US" dirty="0" smtClean="0"/>
              <a:t>, </a:t>
            </a:r>
            <a:r>
              <a:rPr lang="en-US" dirty="0"/>
              <a:t>and then click </a:t>
            </a:r>
            <a:r>
              <a:rPr lang="en-US" b="1" dirty="0"/>
              <a:t>OK</a:t>
            </a:r>
            <a:r>
              <a:rPr lang="en-US" dirty="0"/>
              <a:t>. </a:t>
            </a:r>
            <a:endParaRPr lang="en-GB" dirty="0"/>
          </a:p>
          <a:p>
            <a:pPr marL="228600" lvl="0" indent="-228600">
              <a:buFont typeface="+mj-lt"/>
              <a:buAutoNum type="arabicPeriod"/>
            </a:pPr>
            <a:r>
              <a:rPr lang="en-US" dirty="0"/>
              <a:t>In the </a:t>
            </a:r>
            <a:r>
              <a:rPr lang="en-US" b="1" dirty="0"/>
              <a:t>Advanced Security Settings for Data</a:t>
            </a:r>
            <a:r>
              <a:rPr lang="en-US" dirty="0"/>
              <a:t> dialog box, click </a:t>
            </a:r>
            <a:r>
              <a:rPr lang="en-US" b="1" dirty="0"/>
              <a:t>OK</a:t>
            </a:r>
            <a:r>
              <a:rPr lang="en-US" dirty="0"/>
              <a:t>.</a:t>
            </a:r>
            <a:endParaRPr lang="en-GB" dirty="0"/>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Data Properties</a:t>
            </a:r>
            <a:r>
              <a:rPr lang="en-US" sz="1000" kern="1200" dirty="0" smtClean="0">
                <a:effectLst/>
                <a:latin typeface="Arial" charset="0"/>
                <a:ea typeface="+mn-ea"/>
                <a:cs typeface="+mn-cs"/>
              </a:rPr>
              <a:t> dialog box, click </a:t>
            </a:r>
            <a:r>
              <a:rPr lang="en-US" sz="1000" b="1" kern="1200" dirty="0" smtClean="0">
                <a:effectLst/>
                <a:latin typeface="Arial" charset="0"/>
                <a:ea typeface="+mn-ea"/>
                <a:cs typeface="+mn-cs"/>
              </a:rPr>
              <a:t>Edit</a:t>
            </a:r>
            <a:r>
              <a:rPr lang="en-US" sz="1000" kern="1200" dirty="0" smtClean="0">
                <a:effectLst/>
                <a:latin typeface="Arial" charset="0"/>
                <a:ea typeface="+mn-ea"/>
                <a:cs typeface="+mn-cs"/>
              </a:rPr>
              <a:t>, and in the </a:t>
            </a:r>
            <a:r>
              <a:rPr lang="en-US" sz="1000" b="1" kern="1200" dirty="0" smtClean="0">
                <a:effectLst/>
                <a:latin typeface="Arial" charset="0"/>
                <a:ea typeface="+mn-ea"/>
                <a:cs typeface="+mn-cs"/>
              </a:rPr>
              <a:t>Permissions for</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Data</a:t>
            </a:r>
            <a:r>
              <a:rPr lang="en-US" sz="1000" kern="1200" dirty="0" smtClean="0">
                <a:effectLst/>
                <a:latin typeface="Arial" charset="0"/>
                <a:ea typeface="+mn-ea"/>
                <a:cs typeface="+mn-cs"/>
              </a:rPr>
              <a:t> dialog box, in the </a:t>
            </a:r>
            <a:r>
              <a:rPr lang="en-US" sz="1000" b="1" kern="1200" dirty="0" smtClean="0">
                <a:effectLst/>
                <a:latin typeface="Arial" charset="0"/>
                <a:ea typeface="+mn-ea"/>
                <a:cs typeface="+mn-cs"/>
              </a:rPr>
              <a:t>Group or user names</a:t>
            </a:r>
            <a:r>
              <a:rPr lang="en-US" sz="1000" kern="1200" dirty="0" smtClean="0">
                <a:effectLst/>
                <a:latin typeface="Arial" charset="0"/>
                <a:ea typeface="+mn-ea"/>
                <a:cs typeface="+mn-cs"/>
              </a:rPr>
              <a:t> list, click </a:t>
            </a:r>
            <a:r>
              <a:rPr lang="en-US" sz="1000" b="1" kern="1200" dirty="0" smtClean="0">
                <a:effectLst/>
                <a:latin typeface="Arial" charset="0"/>
                <a:ea typeface="+mn-ea"/>
                <a:cs typeface="+mn-cs"/>
              </a:rPr>
              <a:t>Users (CONTOSO\Users).</a:t>
            </a:r>
            <a:r>
              <a:rPr lang="en-US" sz="1000" kern="1200" dirty="0" smtClean="0">
                <a:effectLst/>
                <a:latin typeface="Arial" charset="0"/>
                <a:ea typeface="+mn-ea"/>
                <a:cs typeface="+mn-cs"/>
              </a:rPr>
              <a:t> </a:t>
            </a:r>
            <a:r>
              <a:rPr lang="en-US" dirty="0" smtClean="0"/>
              <a:t> </a:t>
            </a:r>
            <a:endParaRPr lang="en-GB" dirty="0"/>
          </a:p>
          <a:p>
            <a:pPr marL="228600" lvl="0" indent="-228600">
              <a:buFont typeface="+mj-lt"/>
              <a:buAutoNum type="arabicPeriod"/>
            </a:pPr>
            <a:r>
              <a:rPr lang="en-US" dirty="0"/>
              <a:t>In the </a:t>
            </a:r>
            <a:r>
              <a:rPr lang="en-US" b="1" dirty="0"/>
              <a:t>Permissions for Users</a:t>
            </a:r>
            <a:r>
              <a:rPr lang="en-US" dirty="0"/>
              <a:t> list, select the </a:t>
            </a:r>
            <a:r>
              <a:rPr lang="en-US" b="1" dirty="0"/>
              <a:t>Allow Full Control</a:t>
            </a:r>
            <a:r>
              <a:rPr lang="en-US" dirty="0"/>
              <a:t> check </a:t>
            </a:r>
            <a:r>
              <a:rPr lang="en-US" dirty="0" smtClean="0"/>
              <a:t>box, </a:t>
            </a:r>
            <a:r>
              <a:rPr lang="en-US" dirty="0"/>
              <a:t>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Data Properties</a:t>
            </a:r>
            <a:r>
              <a:rPr lang="en-US" dirty="0"/>
              <a:t> dialog box, click </a:t>
            </a:r>
            <a:r>
              <a:rPr lang="en-US" b="1" dirty="0"/>
              <a:t>Close</a:t>
            </a:r>
            <a:r>
              <a:rPr lang="en-US" dirty="0"/>
              <a:t>.</a:t>
            </a:r>
            <a:endParaRPr lang="en-GB" dirty="0"/>
          </a:p>
          <a:p>
            <a:pPr marL="228600" lvl="0" indent="-228600">
              <a:buFont typeface="+mj-lt"/>
              <a:buAutoNum type="arabicPeriod"/>
            </a:pPr>
            <a:r>
              <a:rPr lang="en-US" dirty="0"/>
              <a:t>Click </a:t>
            </a:r>
            <a:r>
              <a:rPr lang="en-US" b="1" dirty="0"/>
              <a:t>Start</a:t>
            </a:r>
            <a:r>
              <a:rPr lang="en-US" dirty="0"/>
              <a:t>, point to </a:t>
            </a:r>
            <a:r>
              <a:rPr lang="en-US" b="1" dirty="0"/>
              <a:t>Administrative Tools</a:t>
            </a:r>
            <a:r>
              <a:rPr lang="en-US" dirty="0"/>
              <a:t>, and then click </a:t>
            </a:r>
            <a:r>
              <a:rPr lang="en-US" b="1" dirty="0"/>
              <a:t>File Service Resource</a:t>
            </a:r>
            <a:r>
              <a:rPr lang="en-US" dirty="0"/>
              <a:t> </a:t>
            </a:r>
            <a:r>
              <a:rPr lang="en-US" b="1" dirty="0"/>
              <a:t>Manager</a:t>
            </a:r>
            <a:r>
              <a:rPr lang="en-US" dirty="0"/>
              <a:t>.</a:t>
            </a:r>
            <a:endParaRPr lang="en-GB" dirty="0"/>
          </a:p>
          <a:p>
            <a:pPr marL="228600" lvl="0" indent="-228600">
              <a:buFont typeface="+mj-lt"/>
              <a:buAutoNum type="arabicPeriod"/>
            </a:pPr>
            <a:r>
              <a:rPr lang="en-US" dirty="0"/>
              <a:t>In </a:t>
            </a:r>
            <a:r>
              <a:rPr lang="en-US" b="1" dirty="0"/>
              <a:t>File Server Resource Manager</a:t>
            </a:r>
            <a:r>
              <a:rPr lang="en-US" dirty="0"/>
              <a:t>, in the navigation pane, expand </a:t>
            </a:r>
            <a:r>
              <a:rPr lang="en-US" b="1" dirty="0"/>
              <a:t>Quota</a:t>
            </a:r>
            <a:r>
              <a:rPr lang="en-US" dirty="0"/>
              <a:t> </a:t>
            </a:r>
            <a:r>
              <a:rPr lang="en-US" b="1" dirty="0" smtClean="0"/>
              <a:t>Management</a:t>
            </a:r>
            <a:r>
              <a:rPr lang="en-US" dirty="0" smtClean="0"/>
              <a:t>, </a:t>
            </a:r>
            <a:r>
              <a:rPr lang="en-US" dirty="0"/>
              <a:t>and then click </a:t>
            </a:r>
            <a:r>
              <a:rPr lang="en-US" b="1" dirty="0"/>
              <a:t>Quotas</a:t>
            </a:r>
            <a:r>
              <a:rPr lang="en-US" dirty="0"/>
              <a:t>.</a:t>
            </a:r>
            <a:endParaRPr lang="en-GB" dirty="0"/>
          </a:p>
          <a:p>
            <a:pPr marL="228600" lvl="0" indent="-228600">
              <a:buFont typeface="+mj-lt"/>
              <a:buAutoNum type="arabicPeriod"/>
            </a:pPr>
            <a:r>
              <a:rPr lang="en-US" dirty="0"/>
              <a:t>Right-click </a:t>
            </a:r>
            <a:r>
              <a:rPr lang="en-US" b="1" dirty="0" smtClean="0"/>
              <a:t>Quotas</a:t>
            </a:r>
            <a:r>
              <a:rPr lang="en-US" dirty="0" smtClean="0"/>
              <a:t>, </a:t>
            </a:r>
            <a:r>
              <a:rPr lang="en-US" dirty="0"/>
              <a:t>and then click </a:t>
            </a:r>
            <a:r>
              <a:rPr lang="en-US" b="1" dirty="0"/>
              <a:t>Create Quota</a:t>
            </a:r>
            <a:r>
              <a:rPr lang="en-US" dirty="0" smtClean="0"/>
              <a:t>.</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21060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module, students will be able to:</a:t>
            </a:r>
          </a:p>
          <a:p>
            <a:endParaRPr lang="en-US" dirty="0" smtClean="0"/>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implement the file service role.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manage storage.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manage shared printers.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migration of file and print services to</a:t>
            </a:r>
            <a:r>
              <a:rPr lang="en-US" sz="1000" kern="1200" baseline="0" dirty="0" smtClean="0">
                <a:solidFill>
                  <a:schemeClr val="tx1"/>
                </a:solidFill>
                <a:effectLst/>
                <a:latin typeface="Arial" charset="0"/>
                <a:ea typeface="+mn-ea"/>
                <a:cs typeface="+mn-cs"/>
              </a:rPr>
              <a:t> Windows Server 2008 R2.</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23"/>
            </a:pPr>
            <a:r>
              <a:rPr lang="en-US" dirty="0"/>
              <a:t>In the </a:t>
            </a:r>
            <a:r>
              <a:rPr lang="en-US" b="1" dirty="0"/>
              <a:t>Create Quota</a:t>
            </a:r>
            <a:r>
              <a:rPr lang="en-US" dirty="0"/>
              <a:t> dialog box, in the </a:t>
            </a:r>
            <a:r>
              <a:rPr lang="en-US" b="1" dirty="0"/>
              <a:t>Quota path</a:t>
            </a:r>
            <a:r>
              <a:rPr lang="en-US" dirty="0"/>
              <a:t> box, type </a:t>
            </a:r>
            <a:r>
              <a:rPr lang="en-US" b="1" dirty="0"/>
              <a:t>D:\Data</a:t>
            </a:r>
            <a:r>
              <a:rPr lang="en-US" dirty="0"/>
              <a:t>.</a:t>
            </a:r>
            <a:endParaRPr lang="en-GB" dirty="0"/>
          </a:p>
          <a:p>
            <a:pPr marL="228600" lvl="0" indent="-228600">
              <a:buFont typeface="+mj-lt"/>
              <a:buAutoNum type="arabicPeriod" startAt="23"/>
            </a:pPr>
            <a:r>
              <a:rPr lang="en-US" dirty="0"/>
              <a:t>Click </a:t>
            </a:r>
            <a:r>
              <a:rPr lang="en-US" b="1" dirty="0"/>
              <a:t>Auto apply template and create quotas on existing and new subfolders</a:t>
            </a:r>
            <a:r>
              <a:rPr lang="en-US" dirty="0"/>
              <a:t>.</a:t>
            </a:r>
            <a:endParaRPr lang="en-GB" dirty="0"/>
          </a:p>
          <a:p>
            <a:pPr marL="228600" lvl="0" indent="-228600">
              <a:buFont typeface="+mj-lt"/>
              <a:buAutoNum type="arabicPeriod" startAt="23"/>
            </a:pPr>
            <a:r>
              <a:rPr lang="en-US" dirty="0"/>
              <a:t>Under How do you want to configure quota properties?, in the </a:t>
            </a:r>
            <a:r>
              <a:rPr lang="en-US" b="1" dirty="0"/>
              <a:t>Derive properties from this quota template (recommended)</a:t>
            </a:r>
            <a:r>
              <a:rPr lang="en-US" dirty="0"/>
              <a:t> list, click </a:t>
            </a:r>
            <a:r>
              <a:rPr lang="en-US" b="1" dirty="0" smtClean="0"/>
              <a:t>100 </a:t>
            </a:r>
            <a:r>
              <a:rPr lang="en-US" b="1" dirty="0"/>
              <a:t>MB </a:t>
            </a:r>
            <a:r>
              <a:rPr lang="en-US" b="1" dirty="0" smtClean="0"/>
              <a:t>Limit</a:t>
            </a:r>
            <a:r>
              <a:rPr lang="en-US" dirty="0" smtClean="0"/>
              <a:t>, </a:t>
            </a:r>
            <a:r>
              <a:rPr lang="en-US" dirty="0"/>
              <a:t>and then click </a:t>
            </a:r>
            <a:r>
              <a:rPr lang="en-US" b="1" dirty="0"/>
              <a:t>Create</a:t>
            </a:r>
            <a:r>
              <a:rPr lang="en-US" dirty="0"/>
              <a:t>.</a:t>
            </a:r>
            <a:endParaRPr lang="en-GB" dirty="0"/>
          </a:p>
          <a:p>
            <a:pPr marL="228600" lvl="0" indent="-228600">
              <a:buFont typeface="+mj-lt"/>
              <a:buAutoNum type="arabicPeriod" startAt="23"/>
            </a:pPr>
            <a:endParaRPr lang="en-US" dirty="0" smtClean="0"/>
          </a:p>
          <a:p>
            <a:pPr lvl="0"/>
            <a:r>
              <a:rPr lang="en-US" b="1" u="sng" dirty="0" smtClean="0"/>
              <a:t>Configure </a:t>
            </a:r>
            <a:r>
              <a:rPr lang="en-US" b="1" u="sng" dirty="0"/>
              <a:t>file </a:t>
            </a:r>
            <a:r>
              <a:rPr lang="en-US" b="1" u="sng" dirty="0" smtClean="0"/>
              <a:t>screens.</a:t>
            </a:r>
            <a:endParaRPr lang="en-GB" b="1" u="sng" dirty="0"/>
          </a:p>
          <a:p>
            <a:pPr marL="228600" lvl="0" indent="-228600">
              <a:buFont typeface="+mj-lt"/>
              <a:buAutoNum type="arabicPeriod"/>
            </a:pPr>
            <a:r>
              <a:rPr lang="en-US" dirty="0"/>
              <a:t>In File Server Resource Manager, in the navigation pane, expand </a:t>
            </a:r>
            <a:r>
              <a:rPr lang="en-US" b="1" dirty="0"/>
              <a:t>File Screening</a:t>
            </a:r>
            <a:r>
              <a:rPr lang="en-US" dirty="0"/>
              <a:t> </a:t>
            </a:r>
            <a:r>
              <a:rPr lang="en-US" b="1" dirty="0" smtClean="0"/>
              <a:t>Management</a:t>
            </a:r>
            <a:r>
              <a:rPr lang="en-US" dirty="0" smtClean="0"/>
              <a:t>, </a:t>
            </a:r>
            <a:r>
              <a:rPr lang="en-US" dirty="0"/>
              <a:t>and then click </a:t>
            </a:r>
            <a:r>
              <a:rPr lang="en-US" b="1" dirty="0"/>
              <a:t>File Screens</a:t>
            </a:r>
            <a:r>
              <a:rPr lang="en-US" dirty="0"/>
              <a:t>.</a:t>
            </a:r>
            <a:endParaRPr lang="en-GB" dirty="0"/>
          </a:p>
          <a:p>
            <a:pPr marL="228600" lvl="0" indent="-228600">
              <a:buFont typeface="+mj-lt"/>
              <a:buAutoNum type="arabicPeriod"/>
            </a:pPr>
            <a:r>
              <a:rPr lang="en-US" dirty="0"/>
              <a:t>Right-click </a:t>
            </a:r>
            <a:r>
              <a:rPr lang="en-US" b="1" dirty="0"/>
              <a:t>File Screens</a:t>
            </a:r>
            <a:r>
              <a:rPr lang="en-US" dirty="0"/>
              <a:t>, and then click </a:t>
            </a:r>
            <a:r>
              <a:rPr lang="en-US" b="1" dirty="0"/>
              <a:t>Create File Screen</a:t>
            </a:r>
            <a:r>
              <a:rPr lang="en-US" dirty="0"/>
              <a:t>.</a:t>
            </a:r>
            <a:endParaRPr lang="en-GB" dirty="0"/>
          </a:p>
          <a:p>
            <a:pPr marL="228600" lvl="0" indent="-228600">
              <a:buFont typeface="+mj-lt"/>
              <a:buAutoNum type="arabicPeriod"/>
            </a:pPr>
            <a:r>
              <a:rPr lang="en-US" dirty="0"/>
              <a:t>In the </a:t>
            </a:r>
            <a:r>
              <a:rPr lang="en-US" b="1" dirty="0"/>
              <a:t>Create File Screen</a:t>
            </a:r>
            <a:r>
              <a:rPr lang="en-US" dirty="0"/>
              <a:t> dialog box, in the </a:t>
            </a:r>
            <a:r>
              <a:rPr lang="en-US" b="1" dirty="0"/>
              <a:t>File screen path</a:t>
            </a:r>
            <a:r>
              <a:rPr lang="en-US" dirty="0"/>
              <a:t> box, type </a:t>
            </a:r>
            <a:r>
              <a:rPr lang="en-US" b="1" dirty="0"/>
              <a:t>D:\Data</a:t>
            </a:r>
            <a:r>
              <a:rPr lang="en-US" dirty="0"/>
              <a:t>.</a:t>
            </a:r>
            <a:endParaRPr lang="en-GB" dirty="0"/>
          </a:p>
          <a:p>
            <a:pPr marL="228600" lvl="0" indent="-228600">
              <a:buFont typeface="+mj-lt"/>
              <a:buAutoNum type="arabicPeriod"/>
            </a:pPr>
            <a:r>
              <a:rPr lang="en-US" dirty="0"/>
              <a:t>Under How do you want to configure file screen properties?, in the </a:t>
            </a:r>
            <a:r>
              <a:rPr lang="en-US" b="1" dirty="0"/>
              <a:t>Derive properties from this file screen template (recommended)</a:t>
            </a:r>
            <a:r>
              <a:rPr lang="en-US" dirty="0"/>
              <a:t> list, click </a:t>
            </a:r>
            <a:r>
              <a:rPr lang="en-US" b="1" dirty="0"/>
              <a:t>Block Executable </a:t>
            </a:r>
            <a:r>
              <a:rPr lang="en-US" b="1" dirty="0" smtClean="0"/>
              <a:t>Files</a:t>
            </a:r>
            <a:r>
              <a:rPr lang="en-US" dirty="0" smtClean="0"/>
              <a:t>, </a:t>
            </a:r>
            <a:r>
              <a:rPr lang="en-US" dirty="0"/>
              <a:t>and then click </a:t>
            </a:r>
            <a:r>
              <a:rPr lang="en-US" b="1" dirty="0"/>
              <a:t>Create</a:t>
            </a:r>
            <a:r>
              <a:rPr lang="en-US" dirty="0"/>
              <a:t>.</a:t>
            </a:r>
            <a:endParaRPr lang="en-GB" dirty="0"/>
          </a:p>
          <a:p>
            <a:pPr marL="228600" lvl="0" indent="-228600">
              <a:buFont typeface="+mj-lt"/>
              <a:buAutoNum type="arabicPeriod"/>
            </a:pPr>
            <a:r>
              <a:rPr lang="en-US" dirty="0"/>
              <a:t>In the navigation pane, right-click </a:t>
            </a:r>
            <a:r>
              <a:rPr lang="en-US" b="1" dirty="0"/>
              <a:t>File Server Resource Manager (Local</a:t>
            </a:r>
            <a:r>
              <a:rPr lang="en-US" b="1" dirty="0" smtClean="0"/>
              <a:t>)</a:t>
            </a:r>
            <a:r>
              <a:rPr lang="en-US" dirty="0" smtClean="0"/>
              <a:t>, </a:t>
            </a:r>
            <a:r>
              <a:rPr lang="en-US" dirty="0"/>
              <a:t>and then click </a:t>
            </a:r>
            <a:r>
              <a:rPr lang="en-US" b="1" dirty="0"/>
              <a:t>Configure Options</a:t>
            </a:r>
            <a:r>
              <a:rPr lang="en-US" dirty="0"/>
              <a:t>.</a:t>
            </a:r>
            <a:endParaRPr lang="en-GB" dirty="0"/>
          </a:p>
          <a:p>
            <a:pPr marL="228600" lvl="0" indent="-228600">
              <a:buFont typeface="+mj-lt"/>
              <a:buAutoNum type="arabicPeriod"/>
            </a:pPr>
            <a:r>
              <a:rPr lang="en-US" dirty="0"/>
              <a:t>In the </a:t>
            </a:r>
            <a:r>
              <a:rPr lang="en-US" b="1" dirty="0"/>
              <a:t>File Server Resource Manager Options</a:t>
            </a:r>
            <a:r>
              <a:rPr lang="en-US" dirty="0"/>
              <a:t> dialog box, click the </a:t>
            </a:r>
            <a:r>
              <a:rPr lang="en-US" b="1" dirty="0"/>
              <a:t>File Screen</a:t>
            </a:r>
            <a:r>
              <a:rPr lang="en-US" dirty="0"/>
              <a:t> </a:t>
            </a:r>
            <a:r>
              <a:rPr lang="en-US" b="1" dirty="0"/>
              <a:t>Audit</a:t>
            </a:r>
            <a:r>
              <a:rPr lang="en-US" dirty="0"/>
              <a:t> tab.</a:t>
            </a:r>
            <a:endParaRPr lang="en-GB" dirty="0"/>
          </a:p>
          <a:p>
            <a:pPr marL="228600" lvl="0" indent="-228600">
              <a:buFont typeface="+mj-lt"/>
              <a:buAutoNum type="arabicPeriod"/>
            </a:pPr>
            <a:r>
              <a:rPr lang="en-US" dirty="0"/>
              <a:t>Select the </a:t>
            </a:r>
            <a:r>
              <a:rPr lang="en-US" b="1" dirty="0"/>
              <a:t>Record file screening activity in the auditing database</a:t>
            </a:r>
            <a:r>
              <a:rPr lang="en-US" dirty="0"/>
              <a:t> check box, and then click </a:t>
            </a:r>
            <a:r>
              <a:rPr lang="en-US" b="1" dirty="0"/>
              <a:t>OK</a:t>
            </a:r>
            <a:r>
              <a:rPr lang="en-US" dirty="0"/>
              <a:t>.</a:t>
            </a:r>
            <a:endParaRPr lang="en-GB" dirty="0"/>
          </a:p>
          <a:p>
            <a:r>
              <a:rPr lang="en-US" dirty="0"/>
              <a:t> </a:t>
            </a:r>
            <a:endParaRPr lang="en-GB" dirty="0"/>
          </a:p>
          <a:p>
            <a:pPr lvl="0"/>
            <a:r>
              <a:rPr lang="en-US" b="1" u="sng" dirty="0"/>
              <a:t>Test quotas and file </a:t>
            </a:r>
            <a:r>
              <a:rPr lang="en-US" b="1" u="sng" dirty="0" smtClean="0"/>
              <a:t>screens.</a:t>
            </a:r>
            <a:endParaRPr lang="en-GB" b="1" u="sng" dirty="0"/>
          </a:p>
          <a:p>
            <a:pPr marL="228600" lvl="0" indent="-228600">
              <a:buFont typeface="+mj-lt"/>
              <a:buAutoNum type="arabicPeriod"/>
            </a:pPr>
            <a:r>
              <a:rPr lang="en-US" dirty="0"/>
              <a:t>Switch to NYC-CL1.</a:t>
            </a:r>
            <a:endParaRPr lang="en-GB" dirty="0"/>
          </a:p>
          <a:p>
            <a:pPr marL="228600" lvl="0" indent="-228600">
              <a:buFont typeface="+mj-lt"/>
              <a:buAutoNum type="arabicPeriod"/>
            </a:pPr>
            <a:r>
              <a:rPr lang="en-US" dirty="0"/>
              <a:t>Click </a:t>
            </a:r>
            <a:r>
              <a:rPr lang="en-US" b="1" dirty="0"/>
              <a:t>Start</a:t>
            </a:r>
            <a:r>
              <a:rPr lang="en-US" dirty="0"/>
              <a:t>, and in the </a:t>
            </a:r>
            <a:r>
              <a:rPr lang="en-US" b="1" dirty="0"/>
              <a:t>Search</a:t>
            </a:r>
            <a:r>
              <a:rPr lang="en-US" dirty="0"/>
              <a:t> box, type </a:t>
            </a:r>
            <a:r>
              <a:rPr lang="en-US" b="1" dirty="0" smtClean="0"/>
              <a:t>cmd.exe</a:t>
            </a:r>
            <a:r>
              <a:rPr lang="en-US" dirty="0" smtClean="0"/>
              <a:t>, </a:t>
            </a:r>
            <a:r>
              <a:rPr lang="en-US" dirty="0"/>
              <a:t>and </a:t>
            </a:r>
            <a:r>
              <a:rPr lang="en-US" dirty="0" smtClean="0"/>
              <a:t>then press Enter.</a:t>
            </a:r>
            <a:endParaRPr lang="en-GB" dirty="0"/>
          </a:p>
          <a:p>
            <a:pPr marL="228600" lvl="0" indent="-228600">
              <a:buFont typeface="+mj-lt"/>
              <a:buAutoNum type="arabicPeriod"/>
            </a:pPr>
            <a:r>
              <a:rPr lang="en-US" dirty="0"/>
              <a:t>At the command prompt, type the following </a:t>
            </a:r>
            <a:r>
              <a:rPr lang="en-US" dirty="0" smtClean="0"/>
              <a:t>command, </a:t>
            </a:r>
            <a:r>
              <a:rPr lang="en-US" dirty="0"/>
              <a:t>and then press </a:t>
            </a:r>
            <a:r>
              <a:rPr lang="en-US" dirty="0" smtClean="0"/>
              <a:t>Enter.</a:t>
            </a:r>
            <a:endParaRPr lang="en-GB" dirty="0"/>
          </a:p>
          <a:p>
            <a:pPr lvl="1" indent="0">
              <a:buNone/>
            </a:pPr>
            <a:r>
              <a:rPr lang="en-US" dirty="0" err="1"/>
              <a:t>fsutil</a:t>
            </a:r>
            <a:r>
              <a:rPr lang="en-US" dirty="0"/>
              <a:t> file </a:t>
            </a:r>
            <a:r>
              <a:rPr lang="en-US" dirty="0" err="1"/>
              <a:t>createnew</a:t>
            </a:r>
            <a:r>
              <a:rPr lang="en-US" dirty="0"/>
              <a:t> c:\bigfile 20971520</a:t>
            </a:r>
            <a:endParaRPr lang="en-GB" dirty="0"/>
          </a:p>
          <a:p>
            <a:pPr marL="228600" lvl="0" indent="-228600">
              <a:buFont typeface="+mj-lt"/>
              <a:buAutoNum type="arabicPeriod"/>
            </a:pPr>
            <a:r>
              <a:rPr lang="en-US" dirty="0"/>
              <a:t>Log off and then log on </a:t>
            </a:r>
            <a:r>
              <a:rPr lang="en-US" dirty="0" smtClean="0"/>
              <a:t>by using </a:t>
            </a:r>
            <a:r>
              <a:rPr lang="en-US" dirty="0"/>
              <a:t>the following credentials:</a:t>
            </a:r>
            <a:endParaRPr lang="en-GB" dirty="0"/>
          </a:p>
          <a:p>
            <a:pPr marL="571500" lvl="1" indent="-228600"/>
            <a:r>
              <a:rPr lang="en-US" dirty="0"/>
              <a:t>User name: </a:t>
            </a:r>
            <a:r>
              <a:rPr lang="en-US" b="1" dirty="0"/>
              <a:t>Adam</a:t>
            </a:r>
            <a:endParaRPr lang="en-GB" dirty="0"/>
          </a:p>
          <a:p>
            <a:pPr marL="571500" lvl="1" indent="-228600"/>
            <a:r>
              <a:rPr lang="en-US" dirty="0"/>
              <a:t>Password: </a:t>
            </a:r>
            <a:r>
              <a:rPr lang="en-US" b="1" dirty="0"/>
              <a:t>Pa$$w0rd</a:t>
            </a:r>
            <a:endParaRPr lang="en-GB" dirty="0"/>
          </a:p>
          <a:p>
            <a:pPr marL="571500" lvl="1" indent="-228600"/>
            <a:r>
              <a:rPr lang="en-US" dirty="0"/>
              <a:t>Domain: </a:t>
            </a:r>
            <a:r>
              <a:rPr lang="en-US" b="1" dirty="0"/>
              <a:t>CONTOSO</a:t>
            </a:r>
            <a:endParaRPr lang="en-GB" dirty="0"/>
          </a:p>
          <a:p>
            <a:pPr marL="228600" lvl="0" indent="-228600">
              <a:buFont typeface="+mj-lt"/>
              <a:buAutoNum type="arabicPeriod"/>
            </a:pPr>
            <a:r>
              <a:rPr lang="en-US" dirty="0"/>
              <a:t>Click </a:t>
            </a:r>
            <a:r>
              <a:rPr lang="en-US" b="1" dirty="0"/>
              <a:t>Start</a:t>
            </a:r>
            <a:r>
              <a:rPr lang="en-US" dirty="0"/>
              <a:t>, right-click </a:t>
            </a:r>
            <a:r>
              <a:rPr lang="en-US" b="1" dirty="0" smtClean="0"/>
              <a:t>Computer</a:t>
            </a:r>
            <a:r>
              <a:rPr lang="en-US" dirty="0" smtClean="0"/>
              <a:t>, </a:t>
            </a:r>
            <a:r>
              <a:rPr lang="en-US" dirty="0"/>
              <a:t>and then click </a:t>
            </a:r>
            <a:r>
              <a:rPr lang="en-US" b="1" dirty="0"/>
              <a:t>Map network drive</a:t>
            </a:r>
            <a:r>
              <a:rPr lang="en-US" dirty="0"/>
              <a:t>.</a:t>
            </a:r>
            <a:endParaRPr lang="en-GB" dirty="0"/>
          </a:p>
          <a:p>
            <a:pPr marL="228600" lvl="0" indent="-228600">
              <a:buFont typeface="+mj-lt"/>
              <a:buAutoNum type="arabicPeriod"/>
            </a:pPr>
            <a:r>
              <a:rPr lang="en-US" dirty="0"/>
              <a:t>In the </a:t>
            </a:r>
            <a:r>
              <a:rPr lang="en-US" b="1" dirty="0"/>
              <a:t>Map Network Drive</a:t>
            </a:r>
            <a:r>
              <a:rPr lang="en-US" dirty="0"/>
              <a:t> dialog box, in the </a:t>
            </a:r>
            <a:r>
              <a:rPr lang="en-US" b="1" dirty="0"/>
              <a:t>folder</a:t>
            </a:r>
            <a:r>
              <a:rPr lang="en-US" dirty="0"/>
              <a:t> box, type </a:t>
            </a:r>
            <a:r>
              <a:rPr lang="en-US" b="1" dirty="0"/>
              <a:t>\\</a:t>
            </a:r>
            <a:r>
              <a:rPr lang="en-US" b="1" dirty="0" smtClean="0"/>
              <a:t>nyc-dc1\data</a:t>
            </a:r>
            <a:r>
              <a:rPr lang="en-US" dirty="0" smtClean="0"/>
              <a:t>, </a:t>
            </a:r>
            <a:r>
              <a:rPr lang="en-US" dirty="0"/>
              <a:t>and then click </a:t>
            </a:r>
            <a:r>
              <a:rPr lang="en-US" b="1" dirty="0"/>
              <a:t>Finish</a:t>
            </a:r>
            <a:r>
              <a:rPr lang="en-US" dirty="0"/>
              <a:t>.</a:t>
            </a:r>
            <a:endParaRPr lang="en-GB" dirty="0"/>
          </a:p>
          <a:p>
            <a:pPr marL="228600" lvl="0" indent="-228600">
              <a:buFont typeface="+mj-lt"/>
              <a:buAutoNum type="arabicPeriod"/>
            </a:pPr>
            <a:r>
              <a:rPr lang="en-US" dirty="0"/>
              <a:t>Click </a:t>
            </a:r>
            <a:r>
              <a:rPr lang="en-US" b="1" dirty="0"/>
              <a:t>Start</a:t>
            </a:r>
            <a:r>
              <a:rPr lang="en-US" dirty="0"/>
              <a:t>, and in the </a:t>
            </a:r>
            <a:r>
              <a:rPr lang="en-US" b="1" dirty="0"/>
              <a:t>Search</a:t>
            </a:r>
            <a:r>
              <a:rPr lang="en-US" dirty="0"/>
              <a:t> box, type </a:t>
            </a:r>
            <a:r>
              <a:rPr lang="en-US" b="1" dirty="0" smtClean="0"/>
              <a:t>cmd.exe</a:t>
            </a:r>
            <a:r>
              <a:rPr lang="en-US" dirty="0" smtClean="0"/>
              <a:t>, </a:t>
            </a:r>
            <a:r>
              <a:rPr lang="en-US" dirty="0"/>
              <a:t>and </a:t>
            </a:r>
            <a:r>
              <a:rPr lang="en-US" dirty="0" smtClean="0"/>
              <a:t>then press Enter.</a:t>
            </a:r>
            <a:endParaRPr lang="en-GB" dirty="0"/>
          </a:p>
          <a:p>
            <a:pPr lvl="0"/>
            <a:endParaRPr lang="en-GB" dirty="0"/>
          </a:p>
          <a:p>
            <a:endParaRPr lang="en-GB" dirty="0"/>
          </a:p>
          <a:p>
            <a:endParaRPr lang="en-GB" dirty="0"/>
          </a:p>
          <a:p>
            <a:endParaRPr lang="en-GB" dirty="0"/>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
        <p:nvSpPr>
          <p:cNvPr id="7" name="Slide Number Placeholder 3"/>
          <p:cNvSpPr>
            <a:spLocks noGrp="1"/>
          </p:cNvSpPr>
          <p:nvPr>
            <p:ph type="sldNum" sz="quarter" idx="5"/>
          </p:nvPr>
        </p:nvSpPr>
        <p:spPr>
          <a:xfrm>
            <a:off x="3970338" y="8829675"/>
            <a:ext cx="3038475" cy="465138"/>
          </a:xfrm>
        </p:spPr>
        <p:txBody>
          <a:bodyPr/>
          <a:lstStyle/>
          <a:p>
            <a:pPr>
              <a:defRPr/>
            </a:pPr>
            <a:fld id="{DCCEFC8F-1EBC-43E5-886D-F0A9AD3E9B6F}" type="slidenum">
              <a:rPr lang="en-US" smtClean="0"/>
              <a:pPr>
                <a:defRPr/>
              </a:pPr>
              <a:t>20</a:t>
            </a:fld>
            <a:endParaRPr lang="en-US" dirty="0"/>
          </a:p>
        </p:txBody>
      </p:sp>
    </p:spTree>
    <p:extLst>
      <p:ext uri="{BB962C8B-B14F-4D97-AF65-F5344CB8AC3E}">
        <p14:creationId xmlns:p14="http://schemas.microsoft.com/office/powerpoint/2010/main" xmlns="" val="2816657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8"/>
            </a:pPr>
            <a:r>
              <a:rPr lang="en-US" dirty="0"/>
              <a:t>At the command prompt, type the following </a:t>
            </a:r>
            <a:r>
              <a:rPr lang="en-US" dirty="0" smtClean="0"/>
              <a:t>command, </a:t>
            </a:r>
            <a:r>
              <a:rPr lang="en-US" dirty="0"/>
              <a:t>and then press </a:t>
            </a:r>
            <a:r>
              <a:rPr lang="en-US" dirty="0" smtClean="0"/>
              <a:t>Enter.</a:t>
            </a:r>
            <a:endParaRPr lang="en-GB" dirty="0"/>
          </a:p>
          <a:p>
            <a:pPr lvl="1" indent="0">
              <a:buNone/>
            </a:pPr>
            <a:r>
              <a:rPr lang="en-US" dirty="0"/>
              <a:t>copy c:\bigfile z:</a:t>
            </a:r>
            <a:endParaRPr lang="en-GB" dirty="0"/>
          </a:p>
          <a:p>
            <a:pPr marL="228600" lvl="0" indent="-228600">
              <a:buFont typeface="+mj-lt"/>
              <a:buAutoNum type="arabicPeriod" startAt="8"/>
            </a:pPr>
            <a:r>
              <a:rPr lang="en-US" dirty="0"/>
              <a:t>Switch to Windows Explorer.</a:t>
            </a:r>
            <a:endParaRPr lang="en-GB" dirty="0"/>
          </a:p>
          <a:p>
            <a:pPr marL="228600" lvl="0" indent="-228600">
              <a:buFont typeface="+mj-lt"/>
              <a:buAutoNum type="arabicPeriod" startAt="8"/>
            </a:pPr>
            <a:r>
              <a:rPr lang="en-US" dirty="0"/>
              <a:t>Click </a:t>
            </a:r>
            <a:r>
              <a:rPr lang="en-US" b="1" dirty="0" err="1"/>
              <a:t>bigfile</a:t>
            </a:r>
            <a:r>
              <a:rPr lang="en-US" dirty="0"/>
              <a:t>, and then press </a:t>
            </a:r>
            <a:r>
              <a:rPr lang="en-US" dirty="0" smtClean="0"/>
              <a:t>Ctrl </a:t>
            </a:r>
            <a:r>
              <a:rPr lang="en-US" dirty="0"/>
              <a:t>+ C. </a:t>
            </a:r>
            <a:endParaRPr lang="en-GB" dirty="0"/>
          </a:p>
          <a:p>
            <a:pPr marL="228600" lvl="0" indent="-228600">
              <a:buFont typeface="+mj-lt"/>
              <a:buAutoNum type="arabicPeriod" startAt="8"/>
            </a:pPr>
            <a:r>
              <a:rPr lang="en-US" dirty="0"/>
              <a:t>Press </a:t>
            </a:r>
            <a:r>
              <a:rPr lang="en-US" dirty="0" smtClean="0"/>
              <a:t>Ctrl + </a:t>
            </a:r>
            <a:r>
              <a:rPr lang="en-US" dirty="0"/>
              <a:t>V five times.</a:t>
            </a:r>
            <a:endParaRPr lang="en-GB" dirty="0"/>
          </a:p>
          <a:p>
            <a:pPr marL="228600" lvl="0" indent="-228600">
              <a:buFont typeface="+mj-lt"/>
              <a:buAutoNum type="arabicPeriod" startAt="8"/>
            </a:pPr>
            <a:r>
              <a:rPr lang="en-US" dirty="0"/>
              <a:t>Click </a:t>
            </a:r>
            <a:r>
              <a:rPr lang="en-US" b="1" dirty="0"/>
              <a:t>Start</a:t>
            </a:r>
            <a:r>
              <a:rPr lang="en-US" dirty="0"/>
              <a:t>, and in the </a:t>
            </a:r>
            <a:r>
              <a:rPr lang="en-US" b="1" dirty="0"/>
              <a:t>Search</a:t>
            </a:r>
            <a:r>
              <a:rPr lang="en-US" dirty="0"/>
              <a:t> box, type </a:t>
            </a:r>
            <a:r>
              <a:rPr lang="en-US" b="1" dirty="0"/>
              <a:t>C:\</a:t>
            </a:r>
            <a:r>
              <a:rPr lang="en-US" b="1" dirty="0" smtClean="0"/>
              <a:t>Windows</a:t>
            </a:r>
            <a:r>
              <a:rPr lang="en-US" dirty="0" smtClean="0"/>
              <a:t>, </a:t>
            </a:r>
            <a:r>
              <a:rPr lang="en-US" dirty="0"/>
              <a:t>and </a:t>
            </a:r>
            <a:r>
              <a:rPr lang="en-US" dirty="0" smtClean="0"/>
              <a:t>then press Enter.</a:t>
            </a:r>
            <a:endParaRPr lang="en-GB" dirty="0"/>
          </a:p>
          <a:p>
            <a:pPr marL="228600" lvl="0" indent="-228600">
              <a:buFont typeface="+mj-lt"/>
              <a:buAutoNum type="arabicPeriod" startAt="8"/>
            </a:pPr>
            <a:r>
              <a:rPr lang="en-US" dirty="0"/>
              <a:t>Right-click </a:t>
            </a:r>
            <a:r>
              <a:rPr lang="en-US" b="1" dirty="0" smtClean="0"/>
              <a:t>notepad</a:t>
            </a:r>
            <a:r>
              <a:rPr lang="en-US" dirty="0" smtClean="0"/>
              <a:t>, </a:t>
            </a:r>
            <a:r>
              <a:rPr lang="en-US" dirty="0"/>
              <a:t>and then click </a:t>
            </a:r>
            <a:r>
              <a:rPr lang="en-US" b="1" dirty="0"/>
              <a:t>Copy</a:t>
            </a:r>
            <a:r>
              <a:rPr lang="en-US" dirty="0"/>
              <a:t>.</a:t>
            </a:r>
            <a:endParaRPr lang="en-GB" dirty="0"/>
          </a:p>
          <a:p>
            <a:pPr marL="228600" lvl="0" indent="-228600">
              <a:buFont typeface="+mj-lt"/>
              <a:buAutoNum type="arabicPeriod" startAt="8"/>
            </a:pPr>
            <a:r>
              <a:rPr lang="en-US" sz="1000" kern="1200" dirty="0" smtClean="0">
                <a:effectLst/>
                <a:latin typeface="Arial" charset="0"/>
                <a:ea typeface="+mn-ea"/>
                <a:cs typeface="+mn-cs"/>
              </a:rPr>
              <a:t>Switch to the data window. Press </a:t>
            </a:r>
            <a:r>
              <a:rPr lang="en-US" dirty="0" smtClean="0"/>
              <a:t>Ctrl</a:t>
            </a:r>
            <a:r>
              <a:rPr lang="en-US" sz="1000" kern="1200" dirty="0" smtClean="0">
                <a:effectLst/>
                <a:latin typeface="Arial" charset="0"/>
                <a:ea typeface="+mn-ea"/>
                <a:cs typeface="+mn-cs"/>
              </a:rPr>
              <a:t> + V.</a:t>
            </a:r>
          </a:p>
          <a:p>
            <a:pPr marL="228600" lvl="0" indent="-228600">
              <a:buFont typeface="+mj-lt"/>
              <a:buAutoNum type="arabicPeriod" startAt="8"/>
            </a:pPr>
            <a:r>
              <a:rPr lang="en-US" dirty="0" smtClean="0"/>
              <a:t>In </a:t>
            </a:r>
            <a:r>
              <a:rPr lang="en-US" dirty="0"/>
              <a:t>the </a:t>
            </a:r>
            <a:r>
              <a:rPr lang="en-US" b="1" dirty="0"/>
              <a:t>Destination Folder Access Denied</a:t>
            </a:r>
            <a:r>
              <a:rPr lang="en-US" dirty="0"/>
              <a:t> dialog box, click </a:t>
            </a:r>
            <a:r>
              <a:rPr lang="en-US" b="1" dirty="0"/>
              <a:t>Cancel</a:t>
            </a:r>
            <a:r>
              <a:rPr lang="en-US" dirty="0"/>
              <a:t>.</a:t>
            </a:r>
            <a:endParaRPr lang="en-GB" dirty="0"/>
          </a:p>
          <a:p>
            <a:r>
              <a:rPr lang="en-US" dirty="0"/>
              <a:t> </a:t>
            </a:r>
            <a:endParaRPr lang="en-GB" dirty="0"/>
          </a:p>
          <a:p>
            <a:pPr lvl="0"/>
            <a:r>
              <a:rPr lang="en-US" b="1" u="sng" dirty="0"/>
              <a:t>Generate storage </a:t>
            </a:r>
            <a:r>
              <a:rPr lang="en-US" b="1" u="sng" dirty="0" smtClean="0"/>
              <a:t>reports.</a:t>
            </a:r>
            <a:endParaRPr lang="en-GB" b="1" u="sng" dirty="0"/>
          </a:p>
          <a:p>
            <a:pPr marL="228600" lvl="0" indent="-228600">
              <a:buFont typeface="+mj-lt"/>
              <a:buAutoNum type="arabicPeriod"/>
            </a:pPr>
            <a:r>
              <a:rPr lang="en-US" dirty="0"/>
              <a:t>Switch to NYC-DC1.</a:t>
            </a:r>
            <a:endParaRPr lang="en-GB" dirty="0"/>
          </a:p>
          <a:p>
            <a:pPr marL="228600" lvl="0" indent="-228600">
              <a:buFont typeface="+mj-lt"/>
              <a:buAutoNum type="arabicPeriod"/>
            </a:pPr>
            <a:r>
              <a:rPr lang="en-US" dirty="0"/>
              <a:t>In File Server Resource Manager, in the navigation pane, click </a:t>
            </a:r>
            <a:r>
              <a:rPr lang="en-US" b="1" dirty="0"/>
              <a:t>Storage Reports</a:t>
            </a:r>
            <a:r>
              <a:rPr lang="en-US" dirty="0"/>
              <a:t> </a:t>
            </a:r>
            <a:r>
              <a:rPr lang="en-US" b="1" dirty="0"/>
              <a:t>Management</a:t>
            </a:r>
            <a:r>
              <a:rPr lang="en-US" dirty="0"/>
              <a:t>.</a:t>
            </a:r>
            <a:endParaRPr lang="en-GB" dirty="0"/>
          </a:p>
          <a:p>
            <a:pPr marL="228600" lvl="0" indent="-228600">
              <a:buFont typeface="+mj-lt"/>
              <a:buAutoNum type="arabicPeriod"/>
            </a:pPr>
            <a:r>
              <a:rPr lang="en-US" dirty="0"/>
              <a:t>Right-click </a:t>
            </a:r>
            <a:r>
              <a:rPr lang="en-US" b="1" dirty="0"/>
              <a:t>Storage Reports </a:t>
            </a:r>
            <a:r>
              <a:rPr lang="en-US" b="1" dirty="0" smtClean="0"/>
              <a:t>Management</a:t>
            </a:r>
            <a:r>
              <a:rPr lang="en-US" dirty="0" smtClean="0"/>
              <a:t>, </a:t>
            </a:r>
            <a:r>
              <a:rPr lang="en-US" dirty="0"/>
              <a:t>and then click </a:t>
            </a:r>
            <a:r>
              <a:rPr lang="en-US" b="1" dirty="0"/>
              <a:t>Generate Reports Now</a:t>
            </a:r>
            <a:r>
              <a:rPr lang="en-US" dirty="0"/>
              <a:t>.</a:t>
            </a:r>
            <a:endParaRPr lang="en-GB" dirty="0"/>
          </a:p>
          <a:p>
            <a:pPr marL="228600" lvl="0" indent="-228600">
              <a:buFont typeface="+mj-lt"/>
              <a:buAutoNum type="arabicPeriod"/>
            </a:pPr>
            <a:r>
              <a:rPr lang="en-US" dirty="0"/>
              <a:t>In the </a:t>
            </a:r>
            <a:r>
              <a:rPr lang="en-US" b="1" dirty="0"/>
              <a:t>Storage Reports Task Properties</a:t>
            </a:r>
            <a:r>
              <a:rPr lang="en-US" dirty="0"/>
              <a:t> dialog box, click </a:t>
            </a:r>
            <a:r>
              <a:rPr lang="en-US" b="1" dirty="0"/>
              <a:t>Add</a:t>
            </a:r>
            <a:r>
              <a:rPr lang="en-US" dirty="0"/>
              <a:t>.</a:t>
            </a:r>
            <a:endParaRPr lang="en-GB" dirty="0"/>
          </a:p>
          <a:p>
            <a:pPr marL="228600" lvl="0" indent="-228600">
              <a:buFont typeface="+mj-lt"/>
              <a:buAutoNum type="arabicPeriod"/>
            </a:pPr>
            <a:r>
              <a:rPr lang="en-US" dirty="0"/>
              <a:t>In the </a:t>
            </a:r>
            <a:r>
              <a:rPr lang="en-US" b="1" dirty="0"/>
              <a:t>Browse For Folder</a:t>
            </a:r>
            <a:r>
              <a:rPr lang="en-US" dirty="0"/>
              <a:t> dialog box, expand </a:t>
            </a:r>
            <a:r>
              <a:rPr lang="en-US" b="1" dirty="0"/>
              <a:t>Allfiles (D:)</a:t>
            </a:r>
            <a:r>
              <a:rPr lang="en-US" dirty="0"/>
              <a:t>, click </a:t>
            </a:r>
            <a:r>
              <a:rPr lang="en-US" b="1" dirty="0" smtClean="0"/>
              <a:t>Data</a:t>
            </a:r>
            <a:r>
              <a:rPr lang="en-US" dirty="0" smtClean="0"/>
              <a:t>, </a:t>
            </a:r>
            <a:r>
              <a:rPr lang="en-US" dirty="0"/>
              <a:t>and then click </a:t>
            </a:r>
            <a:r>
              <a:rPr lang="en-US" b="1" dirty="0"/>
              <a:t>OK</a:t>
            </a:r>
            <a:r>
              <a:rPr lang="en-US" dirty="0"/>
              <a:t>.</a:t>
            </a:r>
            <a:endParaRPr lang="en-GB" dirty="0"/>
          </a:p>
          <a:p>
            <a:pPr marL="228600" lvl="0" indent="-228600">
              <a:buFont typeface="+mj-lt"/>
              <a:buAutoNum type="arabicPeriod"/>
            </a:pPr>
            <a:r>
              <a:rPr lang="en-US" dirty="0"/>
              <a:t>Select the </a:t>
            </a:r>
            <a:r>
              <a:rPr lang="en-US" b="1" dirty="0"/>
              <a:t>File </a:t>
            </a:r>
            <a:r>
              <a:rPr lang="en-US" b="1" dirty="0" smtClean="0"/>
              <a:t>Screening </a:t>
            </a:r>
            <a:r>
              <a:rPr lang="en-US" b="1" dirty="0"/>
              <a:t>Audit</a:t>
            </a:r>
            <a:r>
              <a:rPr lang="en-US" dirty="0"/>
              <a:t> check box, select the </a:t>
            </a:r>
            <a:r>
              <a:rPr lang="en-US" b="1" dirty="0"/>
              <a:t>Files by Owner</a:t>
            </a:r>
            <a:r>
              <a:rPr lang="en-US" dirty="0"/>
              <a:t> check </a:t>
            </a:r>
            <a:r>
              <a:rPr lang="en-US" dirty="0" smtClean="0"/>
              <a:t>box, </a:t>
            </a:r>
            <a:r>
              <a:rPr lang="en-US" dirty="0"/>
              <a:t>and then click </a:t>
            </a:r>
            <a:r>
              <a:rPr lang="en-US" b="1" dirty="0"/>
              <a:t>OK</a:t>
            </a:r>
            <a:r>
              <a:rPr lang="en-US" dirty="0"/>
              <a:t>.</a:t>
            </a:r>
            <a:endParaRPr lang="en-GB" dirty="0"/>
          </a:p>
          <a:p>
            <a:pPr marL="228600" lvl="0" indent="-228600">
              <a:buFont typeface="+mj-lt"/>
              <a:buAutoNum type="arabicPeriod"/>
            </a:pPr>
            <a:r>
              <a:rPr lang="en-US" dirty="0"/>
              <a:t>In the </a:t>
            </a:r>
            <a:r>
              <a:rPr lang="en-US" b="1" dirty="0"/>
              <a:t>Generate Storage </a:t>
            </a:r>
            <a:r>
              <a:rPr lang="en-US" b="1" dirty="0" smtClean="0"/>
              <a:t>Reports </a:t>
            </a:r>
            <a:r>
              <a:rPr lang="en-US" b="0" dirty="0" smtClean="0"/>
              <a:t>dialog box</a:t>
            </a:r>
            <a:r>
              <a:rPr lang="en-US" dirty="0" smtClean="0"/>
              <a:t>, </a:t>
            </a:r>
            <a:r>
              <a:rPr lang="en-US" dirty="0"/>
              <a:t>click </a:t>
            </a:r>
            <a:r>
              <a:rPr lang="en-US" b="1" dirty="0"/>
              <a:t>OK</a:t>
            </a:r>
            <a:r>
              <a:rPr lang="en-US" dirty="0"/>
              <a:t>.</a:t>
            </a:r>
            <a:endParaRPr lang="en-GB" dirty="0"/>
          </a:p>
          <a:p>
            <a:pPr marL="228600" lvl="0" indent="-228600">
              <a:buFont typeface="+mj-lt"/>
              <a:buAutoNum type="arabicPeriod"/>
            </a:pPr>
            <a:r>
              <a:rPr lang="en-US" dirty="0"/>
              <a:t>Examine the File Screen Auditing Report. </a:t>
            </a:r>
            <a:endParaRPr lang="en-GB" dirty="0"/>
          </a:p>
          <a:p>
            <a:pPr marL="228600" lvl="0" indent="-228600">
              <a:buFont typeface="+mj-lt"/>
              <a:buAutoNum type="arabicPeriod"/>
            </a:pPr>
            <a:r>
              <a:rPr lang="en-US" dirty="0"/>
              <a:t>Examine the Files by Owner Report.</a:t>
            </a:r>
            <a:endParaRPr lang="en-GB" dirty="0"/>
          </a:p>
          <a:p>
            <a:pPr marL="228600" lvl="0" indent="-228600">
              <a:buFont typeface="+mj-lt"/>
              <a:buAutoNum type="arabicPeriod"/>
            </a:pPr>
            <a:r>
              <a:rPr lang="en-US" dirty="0"/>
              <a:t>Close all open windows.</a:t>
            </a:r>
            <a:endParaRPr lang="en-GB" dirty="0"/>
          </a:p>
          <a:p>
            <a:r>
              <a:rPr lang="en-US" dirty="0"/>
              <a:t> </a:t>
            </a:r>
            <a:endParaRPr lang="en-GB" dirty="0"/>
          </a:p>
          <a:p>
            <a:r>
              <a:rPr lang="en-US" dirty="0"/>
              <a:t> </a:t>
            </a:r>
            <a:endParaRPr lang="en-GB" dirty="0"/>
          </a:p>
          <a:p>
            <a:r>
              <a:rPr lang="en-US" b="1" dirty="0" smtClean="0"/>
              <a:t>Note</a:t>
            </a:r>
            <a:r>
              <a:rPr lang="en-US" dirty="0" smtClean="0"/>
              <a:t> </a:t>
            </a:r>
            <a:r>
              <a:rPr lang="en-US" dirty="0"/>
              <a:t>Leave all virtual machines in their current state for the subsequent demonstration.</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dirty="0"/>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005549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22</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the core components of a shared printing infrastructure.</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Determine when to implement a printer server.</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printer access permissions.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changes to help to ensure printer availability.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Publish printers in Active Directory Domain Services (AD DS).</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Remind students of the core components of</a:t>
            </a:r>
            <a:r>
              <a:rPr lang="en-GB" baseline="0" dirty="0" smtClean="0"/>
              <a:t> a printing environment.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4199481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print server provides these features, which networked printers typically do not:</a:t>
            </a:r>
          </a:p>
          <a:p>
            <a:pPr>
              <a:buFontTx/>
              <a:buChar char="•"/>
            </a:pPr>
            <a:r>
              <a:rPr lang="en-US" dirty="0" smtClean="0"/>
              <a:t>Printer Management</a:t>
            </a:r>
            <a:endParaRPr lang="en-GB" dirty="0" smtClean="0"/>
          </a:p>
          <a:p>
            <a:pPr>
              <a:buFontTx/>
              <a:buChar char="•"/>
            </a:pPr>
            <a:r>
              <a:rPr lang="en-US" dirty="0" smtClean="0"/>
              <a:t>Job redirection</a:t>
            </a:r>
            <a:endParaRPr lang="en-GB" dirty="0" smtClean="0"/>
          </a:p>
          <a:p>
            <a:pPr>
              <a:buFontTx/>
              <a:buChar char="•"/>
            </a:pPr>
            <a:r>
              <a:rPr lang="en-US" dirty="0" smtClean="0"/>
              <a:t>Print device pools</a:t>
            </a:r>
            <a:endParaRPr lang="en-GB" dirty="0" smtClean="0"/>
          </a:p>
          <a:p>
            <a:pPr>
              <a:buFontTx/>
              <a:buChar char="•"/>
            </a:pPr>
            <a:r>
              <a:rPr lang="en-US" dirty="0" smtClean="0"/>
              <a:t>Prioritize print jobs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077892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Describe the default permissions—everyone </a:t>
            </a:r>
            <a:r>
              <a:rPr lang="en-GB" baseline="0" dirty="0" smtClean="0"/>
              <a:t>can print to the printer and manage their own documents. </a:t>
            </a:r>
          </a:p>
          <a:p>
            <a:endParaRPr lang="en-GB" baseline="0"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You may</a:t>
            </a:r>
            <a:r>
              <a:rPr lang="en-GB" baseline="0" dirty="0" smtClean="0"/>
              <a:t> wish to demonstrate this to your students. Extend the demonstration in the following topic to include a discussion on print permissions.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944707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Printer pooling enables print jobs to route to an available print device. </a:t>
            </a:r>
          </a:p>
          <a:p>
            <a:endParaRPr lang="en-GB" dirty="0" smtClean="0"/>
          </a:p>
          <a:p>
            <a:r>
              <a:rPr lang="en-GB" dirty="0" smtClean="0"/>
              <a:t>You may</a:t>
            </a:r>
            <a:r>
              <a:rPr lang="en-GB" baseline="0" dirty="0" smtClean="0"/>
              <a:t> wish to demonstrate this to your students. Extend the demonstration in the following topic to include a discussion on print pooling.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769755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Demonstration steps:</a:t>
            </a:r>
            <a:endParaRPr lang="en-GB"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virtual machine to complete this demonstration. This should still be running from the preceding demonstration.</a:t>
            </a:r>
          </a:p>
          <a:p>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Install the Print and Document Services role.</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Switch to NYC-DC1.</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Taskbar</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Server Manager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Server Manager, in the navigation pane, click </a:t>
            </a:r>
            <a:r>
              <a:rPr lang="en-US" sz="1000" b="1" kern="1200" dirty="0" smtClean="0">
                <a:effectLst/>
                <a:latin typeface="Arial" charset="0"/>
                <a:ea typeface="+mn-ea"/>
                <a:cs typeface="+mn-cs"/>
              </a:rPr>
              <a:t>Roles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results pane, click </a:t>
            </a:r>
            <a:r>
              <a:rPr lang="en-US" sz="1000" b="1" kern="1200" dirty="0" smtClean="0">
                <a:effectLst/>
                <a:latin typeface="Arial" charset="0"/>
                <a:ea typeface="+mn-ea"/>
                <a:cs typeface="+mn-cs"/>
              </a:rPr>
              <a:t>Add Roles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Add Roles Wizard,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Select Server Roles</a:t>
            </a:r>
            <a:r>
              <a:rPr lang="en-US" sz="1000" kern="1200" dirty="0" smtClean="0">
                <a:effectLst/>
                <a:latin typeface="Arial" charset="0"/>
                <a:ea typeface="+mn-ea"/>
                <a:cs typeface="+mn-cs"/>
              </a:rPr>
              <a:t> page, select the </a:t>
            </a:r>
            <a:r>
              <a:rPr lang="en-US" sz="1000" b="1" kern="1200" dirty="0" smtClean="0">
                <a:effectLst/>
                <a:latin typeface="Arial" charset="0"/>
                <a:ea typeface="+mn-ea"/>
                <a:cs typeface="+mn-cs"/>
              </a:rPr>
              <a:t>Print and Document Services</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Print and Document Services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Select Role Services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Confirm Installation Selections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Install</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Installation Results</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Close</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Close Server Manager.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lvl="0"/>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27</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359935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u="sng" kern="1200" dirty="0" smtClean="0">
                <a:effectLst/>
                <a:latin typeface="Arial" charset="0"/>
                <a:ea typeface="+mn-ea"/>
                <a:cs typeface="+mn-cs"/>
              </a:rPr>
              <a:t>Share a printer.</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Devices and Printers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Devices and Printers, click </a:t>
            </a:r>
            <a:r>
              <a:rPr lang="en-US" sz="1000" b="1" kern="1200" dirty="0" smtClean="0">
                <a:effectLst/>
                <a:latin typeface="Arial" charset="0"/>
                <a:ea typeface="+mn-ea"/>
                <a:cs typeface="+mn-cs"/>
              </a:rPr>
              <a:t>Add a printer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Add Printer</a:t>
            </a:r>
            <a:r>
              <a:rPr lang="en-US" sz="1000" kern="1200" dirty="0" smtClean="0">
                <a:effectLst/>
                <a:latin typeface="Arial" charset="0"/>
                <a:ea typeface="+mn-ea"/>
                <a:cs typeface="+mn-cs"/>
              </a:rPr>
              <a:t> wizard, on the </a:t>
            </a:r>
            <a:r>
              <a:rPr lang="en-US" sz="1000" b="1" kern="1200" dirty="0" smtClean="0">
                <a:effectLst/>
                <a:latin typeface="Arial" charset="0"/>
                <a:ea typeface="+mn-ea"/>
                <a:cs typeface="+mn-cs"/>
              </a:rPr>
              <a:t>What type of printer do you want to install</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Add a local printer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Choose a printer port</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Install the printer driver</a:t>
            </a:r>
            <a:r>
              <a:rPr lang="en-US" sz="1000" kern="1200" dirty="0" smtClean="0">
                <a:effectLst/>
                <a:latin typeface="Arial" charset="0"/>
                <a:ea typeface="+mn-ea"/>
                <a:cs typeface="+mn-cs"/>
              </a:rPr>
              <a:t> page, in the </a:t>
            </a:r>
            <a:r>
              <a:rPr lang="en-US" sz="1000" b="1" kern="1200" dirty="0" smtClean="0">
                <a:effectLst/>
                <a:latin typeface="Arial" charset="0"/>
                <a:ea typeface="+mn-ea"/>
                <a:cs typeface="+mn-cs"/>
              </a:rPr>
              <a:t>Manufacturer</a:t>
            </a:r>
            <a:r>
              <a:rPr lang="en-US" sz="1000" kern="1200" dirty="0" smtClean="0">
                <a:effectLst/>
                <a:latin typeface="Arial" charset="0"/>
                <a:ea typeface="+mn-ea"/>
                <a:cs typeface="+mn-cs"/>
              </a:rPr>
              <a:t> list, click </a:t>
            </a:r>
            <a:r>
              <a:rPr lang="en-US" sz="1000" b="1" kern="1200" dirty="0" smtClean="0">
                <a:effectLst/>
                <a:latin typeface="Arial" charset="0"/>
                <a:ea typeface="+mn-ea"/>
                <a:cs typeface="+mn-cs"/>
              </a:rPr>
              <a:t>HP</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Printers</a:t>
            </a:r>
            <a:r>
              <a:rPr lang="en-US" sz="1000" kern="1200" dirty="0" smtClean="0">
                <a:effectLst/>
                <a:latin typeface="Arial" charset="0"/>
                <a:ea typeface="+mn-ea"/>
                <a:cs typeface="+mn-cs"/>
              </a:rPr>
              <a:t> list, click </a:t>
            </a:r>
            <a:r>
              <a:rPr lang="en-US" sz="1000" b="1" kern="1200" dirty="0" smtClean="0">
                <a:effectLst/>
                <a:latin typeface="Arial" charset="0"/>
                <a:ea typeface="+mn-ea"/>
                <a:cs typeface="+mn-cs"/>
              </a:rPr>
              <a:t>HP Color LaserJet 2700 Series PCL6</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Type a printer name</a:t>
            </a:r>
            <a:r>
              <a:rPr lang="en-US" sz="1000" kern="1200" dirty="0" smtClean="0">
                <a:effectLst/>
                <a:latin typeface="Arial" charset="0"/>
                <a:ea typeface="+mn-ea"/>
                <a:cs typeface="+mn-cs"/>
              </a:rPr>
              <a:t> page, in the </a:t>
            </a:r>
            <a:r>
              <a:rPr lang="en-US" sz="1000" b="1" kern="1200" dirty="0" smtClean="0">
                <a:effectLst/>
                <a:latin typeface="Arial" charset="0"/>
                <a:ea typeface="+mn-ea"/>
                <a:cs typeface="+mn-cs"/>
              </a:rPr>
              <a:t>Printer name</a:t>
            </a:r>
            <a:r>
              <a:rPr lang="en-US" sz="1000" kern="1200" dirty="0" smtClean="0">
                <a:effectLst/>
                <a:latin typeface="Arial" charset="0"/>
                <a:ea typeface="+mn-ea"/>
                <a:cs typeface="+mn-cs"/>
              </a:rPr>
              <a:t> box, type </a:t>
            </a:r>
            <a:r>
              <a:rPr lang="en-US" sz="1000" b="1" kern="1200" dirty="0" smtClean="0">
                <a:effectLst/>
                <a:latin typeface="Arial" charset="0"/>
                <a:ea typeface="+mn-ea"/>
                <a:cs typeface="+mn-cs"/>
              </a:rPr>
              <a:t>Color</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Laser</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Printer Sharing page, click </a:t>
            </a:r>
            <a:r>
              <a:rPr lang="en-US" sz="1000" b="1" kern="1200" dirty="0" smtClean="0">
                <a:effectLst/>
                <a:latin typeface="Arial" charset="0"/>
                <a:ea typeface="+mn-ea"/>
                <a:cs typeface="+mn-cs"/>
              </a:rPr>
              <a:t>Next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On the </a:t>
            </a:r>
            <a:r>
              <a:rPr lang="en-US" sz="1000" b="1" kern="1200" dirty="0" smtClean="0">
                <a:effectLst/>
                <a:latin typeface="Arial" charset="0"/>
                <a:ea typeface="+mn-ea"/>
                <a:cs typeface="+mn-cs"/>
              </a:rPr>
              <a:t>You’ve successfully added Color Laser</a:t>
            </a:r>
            <a:r>
              <a:rPr lang="en-US" sz="1000" kern="1200" dirty="0" smtClean="0">
                <a:effectLst/>
                <a:latin typeface="Arial" charset="0"/>
                <a:ea typeface="+mn-ea"/>
                <a:cs typeface="+mn-cs"/>
              </a:rPr>
              <a:t> page, click </a:t>
            </a:r>
            <a:r>
              <a:rPr lang="en-US" sz="1000" b="1" kern="1200" dirty="0" smtClean="0">
                <a:effectLst/>
                <a:latin typeface="Arial" charset="0"/>
                <a:ea typeface="+mn-ea"/>
                <a:cs typeface="+mn-cs"/>
              </a:rPr>
              <a:t>Finish</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List the printer in AD DS.</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Devices and Printers, right-click </a:t>
            </a:r>
            <a:r>
              <a:rPr lang="en-US" sz="1000" b="1" kern="1200" dirty="0" smtClean="0">
                <a:effectLst/>
                <a:latin typeface="Arial" charset="0"/>
                <a:ea typeface="+mn-ea"/>
                <a:cs typeface="+mn-cs"/>
              </a:rPr>
              <a:t>Color Laser</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Printer</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properties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Color Laser Properties</a:t>
            </a:r>
            <a:r>
              <a:rPr lang="en-US" sz="1000" kern="1200" dirty="0" smtClean="0">
                <a:effectLst/>
                <a:latin typeface="Arial" charset="0"/>
                <a:ea typeface="+mn-ea"/>
                <a:cs typeface="+mn-cs"/>
              </a:rPr>
              <a:t> dialog box, click the </a:t>
            </a:r>
            <a:r>
              <a:rPr lang="en-US" sz="1000" b="1" kern="1200" dirty="0" smtClean="0">
                <a:effectLst/>
                <a:latin typeface="Arial" charset="0"/>
                <a:ea typeface="+mn-ea"/>
                <a:cs typeface="+mn-cs"/>
              </a:rPr>
              <a:t>Sharing</a:t>
            </a:r>
            <a:r>
              <a:rPr lang="en-US" sz="1000" kern="1200" dirty="0" smtClean="0">
                <a:effectLst/>
                <a:latin typeface="Arial" charset="0"/>
                <a:ea typeface="+mn-ea"/>
                <a:cs typeface="+mn-cs"/>
              </a:rPr>
              <a:t> tab.</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Select the </a:t>
            </a:r>
            <a:r>
              <a:rPr lang="en-US" sz="1000" b="1" kern="1200" dirty="0" smtClean="0">
                <a:effectLst/>
                <a:latin typeface="Arial" charset="0"/>
                <a:ea typeface="+mn-ea"/>
                <a:cs typeface="+mn-cs"/>
              </a:rPr>
              <a:t>List in the directory</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rPr>
              <a:t> Revert all virtual machines.</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28</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7577608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29</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a:buFontTx/>
              <a:buChar char="•"/>
            </a:pPr>
            <a:r>
              <a:rPr lang="en-GB" dirty="0" smtClean="0"/>
              <a:t>Describe why to m</a:t>
            </a:r>
            <a:r>
              <a:rPr lang="ga-IE" dirty="0" smtClean="0"/>
              <a:t>igrate Files Services to Windows 2008 R2</a:t>
            </a:r>
            <a:r>
              <a:rPr lang="en-US" dirty="0" smtClean="0"/>
              <a:t>.</a:t>
            </a:r>
            <a:endParaRPr lang="ga-IE" dirty="0" smtClean="0"/>
          </a:p>
          <a:p>
            <a:pPr>
              <a:buFontTx/>
              <a:buChar char="•"/>
            </a:pPr>
            <a:r>
              <a:rPr lang="en-GB" dirty="0" smtClean="0"/>
              <a:t>Describe why to m</a:t>
            </a:r>
            <a:r>
              <a:rPr lang="ga-IE" dirty="0" smtClean="0"/>
              <a:t>igrate </a:t>
            </a:r>
            <a:r>
              <a:rPr lang="en-US" dirty="0" smtClean="0"/>
              <a:t>Print Services</a:t>
            </a:r>
            <a:r>
              <a:rPr lang="ga-IE" dirty="0" smtClean="0"/>
              <a:t> to Windows Server 2008 R2</a:t>
            </a:r>
            <a:r>
              <a:rPr lang="en-US" dirty="0" smtClean="0"/>
              <a:t>.</a:t>
            </a:r>
          </a:p>
          <a:p>
            <a:pPr>
              <a:buFontTx/>
              <a:buChar char="•"/>
            </a:pPr>
            <a:r>
              <a:rPr lang="en-US" dirty="0" smtClean="0"/>
              <a:t>Prepare to migrate File Services from Windows Server 2003. </a:t>
            </a:r>
          </a:p>
          <a:p>
            <a:pPr>
              <a:buFontTx/>
              <a:buChar char="•"/>
            </a:pPr>
            <a:r>
              <a:rPr lang="en-US" dirty="0" smtClean="0"/>
              <a:t>Migrate File Services from Windows Server 2003. </a:t>
            </a:r>
          </a:p>
          <a:p>
            <a:pPr>
              <a:buFontTx/>
              <a:buChar char="•"/>
            </a:pPr>
            <a:endParaRPr lang="en-US" dirty="0" smtClean="0"/>
          </a:p>
          <a:p>
            <a:pPr marL="171450" lvl="0" indent="-171450">
              <a:buFont typeface="Arial" pitchFamily="34" charset="0"/>
              <a:buChar char="•"/>
            </a:pPr>
            <a:endParaRPr lang="en-US" sz="1000" kern="1200" dirty="0" smtClean="0">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function of the file services role services.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problems with sharing files and folders.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file servers.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folder</a:t>
            </a:r>
            <a:r>
              <a:rPr lang="en-US" sz="1000" kern="1200" baseline="0" dirty="0" smtClean="0">
                <a:solidFill>
                  <a:schemeClr val="tx1"/>
                </a:solidFill>
                <a:effectLst/>
                <a:latin typeface="Arial" charset="0"/>
                <a:ea typeface="+mn-ea"/>
                <a:cs typeface="+mn-cs"/>
              </a:rPr>
              <a:t> sharing.</a:t>
            </a: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best practices</a:t>
            </a:r>
            <a:r>
              <a:rPr lang="en-US" sz="1000" kern="1200" baseline="0" dirty="0" smtClean="0">
                <a:solidFill>
                  <a:schemeClr val="tx1"/>
                </a:solidFill>
                <a:effectLst/>
                <a:latin typeface="Arial" charset="0"/>
                <a:ea typeface="+mn-ea"/>
                <a:cs typeface="+mn-cs"/>
              </a:rPr>
              <a:t> for file sharing.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Manage file access permissions.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Determine whether to implement offline data access.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indexing.</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smtClean="0"/>
              <a:t>Key message</a:t>
            </a:r>
            <a:r>
              <a:rPr lang="en-GB" dirty="0" smtClean="0"/>
              <a:t>: </a:t>
            </a:r>
            <a:r>
              <a:rPr lang="ga-IE" dirty="0" smtClean="0"/>
              <a:t>The idea behind </a:t>
            </a:r>
            <a:r>
              <a:rPr lang="en-GB" dirty="0" smtClean="0"/>
              <a:t>this topic is </a:t>
            </a:r>
            <a:r>
              <a:rPr lang="ga-IE" dirty="0" smtClean="0"/>
              <a:t>to present some of the new functionality in Files Services and to generate some di</a:t>
            </a:r>
            <a:r>
              <a:rPr lang="en-US" dirty="0" smtClean="0"/>
              <a:t>s</a:t>
            </a:r>
            <a:r>
              <a:rPr lang="ga-IE" dirty="0" smtClean="0"/>
              <a:t>cussion among students about what infrastructure/functionality they currently have, and what they would like to have or require in their organizations.  It is important to personalise it and focus on their existing evnironments that students will be migrating from.</a:t>
            </a:r>
          </a:p>
          <a:p>
            <a:endParaRPr lang="en-GB" dirty="0" smtClean="0"/>
          </a:p>
          <a:p>
            <a:r>
              <a:rPr lang="en-US" sz="1000" b="1" kern="1200" dirty="0" smtClean="0">
                <a:effectLst/>
                <a:latin typeface="Arial" charset="0"/>
                <a:ea typeface="+mn-ea"/>
                <a:cs typeface="+mn-cs"/>
              </a:rPr>
              <a:t>Scenario</a:t>
            </a:r>
            <a:endParaRPr lang="en-GB" sz="1000" b="1" kern="1200" dirty="0" smtClean="0">
              <a:effectLst/>
              <a:latin typeface="Arial" charset="0"/>
              <a:ea typeface="+mn-ea"/>
              <a:cs typeface="+mn-cs"/>
            </a:endParaRPr>
          </a:p>
          <a:p>
            <a:r>
              <a:rPr lang="en-US" sz="1000" kern="1200" dirty="0" smtClean="0">
                <a:effectLst/>
                <a:latin typeface="Arial" charset="0"/>
                <a:ea typeface="+mn-ea"/>
                <a:cs typeface="+mn-cs"/>
              </a:rPr>
              <a:t>Fabrikam, Inc. has a</a:t>
            </a:r>
            <a:r>
              <a:rPr lang="ga-IE" sz="1000" kern="1200" dirty="0" smtClean="0">
                <a:effectLst/>
                <a:latin typeface="Arial" charset="0"/>
                <a:ea typeface="+mn-ea"/>
                <a:cs typeface="+mn-cs"/>
              </a:rPr>
              <a:t>n existing File Services infastructure running on Windows Server 2003 R2 and Windows 2000 Server environments. Some computers use UNIX. Also, </a:t>
            </a:r>
            <a:r>
              <a:rPr lang="en-US" sz="1000" kern="1200" dirty="0" smtClean="0">
                <a:effectLst/>
                <a:latin typeface="Arial" charset="0"/>
                <a:ea typeface="+mn-ea"/>
                <a:cs typeface="+mn-cs"/>
              </a:rPr>
              <a:t>s</a:t>
            </a:r>
            <a:r>
              <a:rPr lang="ga-IE" sz="1000" kern="1200" dirty="0" smtClean="0">
                <a:effectLst/>
                <a:latin typeface="Arial" charset="0"/>
                <a:ea typeface="+mn-ea"/>
                <a:cs typeface="+mn-cs"/>
              </a:rPr>
              <a:t>ome folders must be available in read-only state in different locations.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ga-IE" sz="1000" b="1" kern="1200" dirty="0" smtClean="0">
                <a:effectLst/>
                <a:latin typeface="Arial" charset="0"/>
                <a:ea typeface="+mn-ea"/>
                <a:cs typeface="+mn-cs"/>
              </a:rPr>
              <a:t>:</a:t>
            </a:r>
            <a:r>
              <a:rPr lang="ga-IE" sz="1000" kern="1200" dirty="0" smtClean="0">
                <a:effectLst/>
                <a:latin typeface="Arial" charset="0"/>
                <a:ea typeface="+mn-ea"/>
                <a:cs typeface="+mn-cs"/>
              </a:rPr>
              <a:t> What are </a:t>
            </a:r>
            <a:r>
              <a:rPr lang="en-US" sz="1000" kern="1200" dirty="0" smtClean="0">
                <a:effectLst/>
                <a:latin typeface="Arial" charset="0"/>
                <a:ea typeface="+mn-ea"/>
                <a:cs typeface="+mn-cs"/>
              </a:rPr>
              <a:t>the </a:t>
            </a:r>
            <a:r>
              <a:rPr lang="ga-IE" sz="1000" kern="1200" dirty="0" smtClean="0">
                <a:effectLst/>
                <a:latin typeface="Arial" charset="0"/>
                <a:ea typeface="+mn-ea"/>
                <a:cs typeface="+mn-cs"/>
              </a:rPr>
              <a:t>problems that the Fabrikam administrator can encounter when managing and maintaining this infrastructure?</a:t>
            </a:r>
            <a:endParaRPr lang="en-GB" sz="1000" kern="1200" dirty="0" smtClean="0">
              <a:effectLst/>
              <a:latin typeface="Arial" charset="0"/>
              <a:ea typeface="+mn-ea"/>
              <a:cs typeface="+mn-cs"/>
            </a:endParaRPr>
          </a:p>
          <a:p>
            <a:r>
              <a:rPr lang="ga-IE" sz="1000" b="1" kern="1200" dirty="0" smtClean="0">
                <a:effectLst/>
                <a:latin typeface="Arial" charset="0"/>
                <a:ea typeface="+mn-ea"/>
                <a:cs typeface="+mn-cs"/>
              </a:rPr>
              <a:t>Answer:</a:t>
            </a:r>
            <a:r>
              <a:rPr lang="ga-IE" sz="1000" kern="1200" dirty="0" smtClean="0">
                <a:effectLst/>
                <a:latin typeface="Arial" charset="0"/>
                <a:ea typeface="+mn-ea"/>
                <a:cs typeface="+mn-cs"/>
              </a:rPr>
              <a:t> Answers should include items such as:</a:t>
            </a:r>
            <a:endParaRPr lang="en-GB" sz="1000" kern="1200" dirty="0" smtClean="0">
              <a:effectLst/>
              <a:latin typeface="Arial" charset="0"/>
              <a:ea typeface="+mn-ea"/>
              <a:cs typeface="+mn-cs"/>
            </a:endParaRPr>
          </a:p>
          <a:p>
            <a:pPr lvl="0"/>
            <a:r>
              <a:rPr lang="ga-IE" sz="1000" b="0" kern="1200" dirty="0" smtClean="0">
                <a:effectLst/>
                <a:latin typeface="Arial" charset="0"/>
                <a:ea typeface="+mn-ea"/>
                <a:cs typeface="+mn-cs"/>
              </a:rPr>
              <a:t>Inability to centrally manage shared file and folders</a:t>
            </a:r>
            <a:r>
              <a:rPr lang="en-US" sz="1000" kern="1200" dirty="0" smtClean="0">
                <a:effectLst/>
                <a:latin typeface="Arial" charset="0"/>
                <a:ea typeface="+mn-ea"/>
                <a:cs typeface="+mn-cs"/>
              </a:rPr>
              <a:t>, create limits, and block users from saving specific types of files.</a:t>
            </a:r>
            <a:endParaRPr lang="en-GB" sz="1000" kern="1200" dirty="0" smtClean="0">
              <a:effectLst/>
              <a:latin typeface="Arial" charset="0"/>
              <a:ea typeface="+mn-ea"/>
              <a:cs typeface="+mn-cs"/>
            </a:endParaRPr>
          </a:p>
          <a:p>
            <a:pPr lvl="0"/>
            <a:r>
              <a:rPr lang="ga-IE" sz="1000" b="0" kern="1200" dirty="0" smtClean="0">
                <a:effectLst/>
                <a:latin typeface="Arial" charset="0"/>
                <a:ea typeface="+mn-ea"/>
                <a:cs typeface="+mn-cs"/>
              </a:rPr>
              <a:t>Lack of Integration: Windows 2000 Server and Windows Server 2003 R2 </a:t>
            </a:r>
            <a:r>
              <a:rPr lang="ga-IE" sz="1000" kern="1200" dirty="0" smtClean="0">
                <a:effectLst/>
                <a:latin typeface="Arial" charset="0"/>
                <a:ea typeface="+mn-ea"/>
                <a:cs typeface="+mn-cs"/>
              </a:rPr>
              <a:t>do not integrate easily with non-Windows environments.</a:t>
            </a:r>
            <a:endParaRPr lang="en-GB" sz="1000" kern="1200" dirty="0" smtClean="0">
              <a:effectLst/>
              <a:latin typeface="Arial" charset="0"/>
              <a:ea typeface="+mn-ea"/>
              <a:cs typeface="+mn-cs"/>
            </a:endParaRPr>
          </a:p>
          <a:p>
            <a:pPr lvl="0"/>
            <a:r>
              <a:rPr lang="ga-IE" sz="1000" kern="1200" dirty="0" smtClean="0">
                <a:effectLst/>
                <a:latin typeface="Arial" charset="0"/>
                <a:ea typeface="+mn-ea"/>
                <a:cs typeface="+mn-cs"/>
              </a:rPr>
              <a:t>Inability to scale the </a:t>
            </a:r>
            <a:r>
              <a:rPr lang="ga-IE" dirty="0" smtClean="0"/>
              <a:t>infrastruct</a:t>
            </a:r>
            <a:r>
              <a:rPr lang="en-US" dirty="0" smtClean="0"/>
              <a:t>u</a:t>
            </a:r>
            <a:r>
              <a:rPr lang="ga-IE" dirty="0" smtClean="0"/>
              <a:t>re easily </a:t>
            </a:r>
            <a:r>
              <a:rPr lang="ga-IE" sz="1000" kern="1200" dirty="0" smtClean="0">
                <a:effectLst/>
                <a:latin typeface="Arial" charset="0"/>
                <a:ea typeface="+mn-ea"/>
                <a:cs typeface="+mn-cs"/>
              </a:rPr>
              <a:t>and a difficulty </a:t>
            </a:r>
            <a:r>
              <a:rPr lang="en-US" sz="1000" kern="1200" dirty="0" smtClean="0">
                <a:effectLst/>
                <a:latin typeface="Arial" charset="0"/>
                <a:ea typeface="+mn-ea"/>
                <a:cs typeface="+mn-cs"/>
              </a:rPr>
              <a:t>in </a:t>
            </a:r>
            <a:r>
              <a:rPr lang="ga-IE" sz="1000" kern="1200" dirty="0" smtClean="0">
                <a:effectLst/>
                <a:latin typeface="Arial" charset="0"/>
                <a:ea typeface="+mn-ea"/>
                <a:cs typeface="+mn-cs"/>
              </a:rPr>
              <a:t>managing the utilization of the existing hardware to its maximum.</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ga-IE" sz="1000" kern="1200" dirty="0" smtClean="0">
                <a:effectLst/>
                <a:latin typeface="Arial" charset="0"/>
                <a:ea typeface="+mn-ea"/>
                <a:cs typeface="+mn-cs"/>
              </a:rPr>
              <a:t> There are also improvements in </a:t>
            </a:r>
            <a:r>
              <a:rPr lang="en-US" sz="1000" kern="1200" dirty="0" smtClean="0">
                <a:effectLst/>
                <a:latin typeface="Arial" charset="0"/>
                <a:ea typeface="+mn-ea"/>
                <a:cs typeface="+mn-cs"/>
              </a:rPr>
              <a:t>s</a:t>
            </a:r>
            <a:r>
              <a:rPr lang="ga-IE" sz="1000" kern="1200" dirty="0" smtClean="0">
                <a:effectLst/>
                <a:latin typeface="Arial" charset="0"/>
                <a:ea typeface="+mn-ea"/>
                <a:cs typeface="+mn-cs"/>
              </a:rPr>
              <a:t>erver storage and high availablility functionality </a:t>
            </a:r>
            <a:r>
              <a:rPr lang="en-US" sz="1000" kern="1200" dirty="0" smtClean="0">
                <a:effectLst/>
                <a:latin typeface="Arial" charset="0"/>
                <a:ea typeface="+mn-ea"/>
                <a:cs typeface="+mn-cs"/>
              </a:rPr>
              <a:t>that </a:t>
            </a:r>
            <a:r>
              <a:rPr lang="ga-IE" sz="1000" kern="1200" dirty="0" smtClean="0">
                <a:effectLst/>
                <a:latin typeface="Arial" charset="0"/>
                <a:ea typeface="+mn-ea"/>
                <a:cs typeface="+mn-cs"/>
              </a:rPr>
              <a:t>File Services can </a:t>
            </a:r>
            <a:r>
              <a:rPr lang="en-US" sz="1000" kern="1200" dirty="0" smtClean="0">
                <a:effectLst/>
                <a:latin typeface="Arial" charset="0"/>
                <a:ea typeface="+mn-ea"/>
                <a:cs typeface="+mn-cs"/>
              </a:rPr>
              <a:t>use </a:t>
            </a:r>
            <a:r>
              <a:rPr lang="ga-IE" sz="1000" kern="1200" dirty="0" smtClean="0">
                <a:effectLst/>
                <a:latin typeface="Arial" charset="0"/>
                <a:ea typeface="+mn-ea"/>
                <a:cs typeface="+mn-cs"/>
              </a:rPr>
              <a:t>and can further improve performance</a:t>
            </a:r>
            <a:r>
              <a:rPr lang="en-US" sz="1000" kern="1200" dirty="0" smtClean="0">
                <a:effectLst/>
                <a:latin typeface="Arial" charset="0"/>
                <a:ea typeface="+mn-ea"/>
                <a:cs typeface="+mn-cs"/>
              </a:rPr>
              <a:t>,</a:t>
            </a:r>
            <a:r>
              <a:rPr lang="ga-IE" sz="1000" kern="1200" dirty="0" smtClean="0">
                <a:effectLst/>
                <a:latin typeface="Arial" charset="0"/>
                <a:ea typeface="+mn-ea"/>
                <a:cs typeface="+mn-cs"/>
              </a:rPr>
              <a:t> such as natively installed iSCSI Initiator, improved MultiPath IO functionality, Dynamic Hardware Partioning, Shadow Copying, Windows </a:t>
            </a:r>
            <a:r>
              <a:rPr lang="en-US" sz="1000" kern="1200" dirty="0" smtClean="0">
                <a:effectLst/>
                <a:latin typeface="Arial" charset="0"/>
                <a:ea typeface="+mn-ea"/>
                <a:cs typeface="+mn-cs"/>
              </a:rPr>
              <a:t>Server </a:t>
            </a:r>
            <a:r>
              <a:rPr lang="ga-IE" sz="1000" kern="1200" dirty="0" smtClean="0">
                <a:effectLst/>
                <a:latin typeface="Arial" charset="0"/>
                <a:ea typeface="+mn-ea"/>
                <a:cs typeface="+mn-cs"/>
              </a:rPr>
              <a:t>Backup</a:t>
            </a:r>
            <a:r>
              <a:rPr lang="en-US" sz="1000" kern="1200" dirty="0" smtClean="0">
                <a:effectLst/>
                <a:latin typeface="Arial" charset="0"/>
                <a:ea typeface="+mn-ea"/>
                <a:cs typeface="+mn-cs"/>
              </a:rPr>
              <a:t>,</a:t>
            </a:r>
            <a:r>
              <a:rPr lang="ga-IE" sz="1000" kern="1200" dirty="0" smtClean="0">
                <a:effectLst/>
                <a:latin typeface="Arial" charset="0"/>
                <a:ea typeface="+mn-ea"/>
                <a:cs typeface="+mn-cs"/>
              </a:rPr>
              <a:t> and Windows Recovery.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a:t>
            </a:r>
            <a:r>
              <a:rPr lang="ga-IE" sz="1000" kern="1200" dirty="0" smtClean="0">
                <a:effectLst/>
                <a:latin typeface="Arial" charset="0"/>
                <a:ea typeface="+mn-ea"/>
                <a:cs typeface="+mn-cs"/>
              </a:rPr>
              <a:t>Which technology could help Fabrikam have a shared read-only copy of a group of folders?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t>
            </a:r>
            <a:r>
              <a:rPr lang="ga-IE" sz="1000" kern="1200" dirty="0" smtClean="0">
                <a:effectLst/>
                <a:latin typeface="Arial" charset="0"/>
                <a:ea typeface="+mn-ea"/>
                <a:cs typeface="+mn-cs"/>
              </a:rPr>
              <a:t>Read-Only DFS-Replication.</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30</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9423197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t>
            </a:r>
            <a:r>
              <a:rPr lang="ga-IE" dirty="0" smtClean="0"/>
              <a:t>Again the focus here should be on what the students existing environments are and what problems or limitations they encounter in those environments</a:t>
            </a:r>
            <a:r>
              <a:rPr lang="en-US" dirty="0" smtClean="0"/>
              <a:t>. </a:t>
            </a:r>
            <a:endParaRPr lang="ga-IE" dirty="0" smtClean="0"/>
          </a:p>
          <a:p>
            <a:endParaRPr lang="ga-IE" dirty="0" smtClean="0"/>
          </a:p>
          <a:p>
            <a:r>
              <a:rPr lang="ga-IE" dirty="0" smtClean="0"/>
              <a:t>You should then introduce the new functionailty in Windows Server 2008 R2 and ask why students would want them and what issues the new functionality might address in their own organizations.</a:t>
            </a:r>
          </a:p>
          <a:p>
            <a:endParaRPr lang="en-GB" dirty="0" smtClean="0"/>
          </a:p>
          <a:p>
            <a:r>
              <a:rPr lang="en-US" sz="1000" b="1" kern="1200" dirty="0" smtClean="0">
                <a:solidFill>
                  <a:schemeClr val="tx1"/>
                </a:solidFill>
                <a:effectLst/>
                <a:latin typeface="Arial" charset="0"/>
                <a:ea typeface="+mn-ea"/>
                <a:cs typeface="+mn-cs"/>
              </a:rPr>
              <a:t>Scenario</a:t>
            </a:r>
            <a:endParaRPr lang="en-GB"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Fabrikam is </a:t>
            </a:r>
            <a:r>
              <a:rPr lang="ga-IE" sz="1000" kern="1200" dirty="0" smtClean="0">
                <a:solidFill>
                  <a:schemeClr val="tx1"/>
                </a:solidFill>
                <a:effectLst/>
                <a:latin typeface="Arial" charset="0"/>
                <a:ea typeface="+mn-ea"/>
                <a:cs typeface="+mn-cs"/>
              </a:rPr>
              <a:t>preparing</a:t>
            </a:r>
            <a:r>
              <a:rPr lang="en-US" sz="1000" kern="1200" dirty="0" smtClean="0">
                <a:solidFill>
                  <a:schemeClr val="tx1"/>
                </a:solidFill>
                <a:effectLst/>
                <a:latin typeface="Arial" charset="0"/>
                <a:ea typeface="+mn-ea"/>
                <a:cs typeface="+mn-cs"/>
              </a:rPr>
              <a:t> to migrate its Print servers. The current print servers are on Windows 2000 Server and Windows Server 2003 computers. The new servers will be Windows Server 2008 R2 computers. Some of the goals of the migration include</a:t>
            </a:r>
            <a:r>
              <a:rPr lang="en-US" sz="1000" kern="1200" dirty="0" smtClean="0">
                <a:solidFill>
                  <a:srgbClr val="FF0000"/>
                </a:solidFill>
                <a:effectLst/>
                <a:latin typeface="Arial" charset="0"/>
                <a:ea typeface="+mn-ea"/>
                <a:cs typeface="+mn-cs"/>
              </a:rPr>
              <a:t>:</a:t>
            </a:r>
            <a:r>
              <a:rPr lang="en-US" sz="1000" kern="1200" dirty="0" smtClean="0">
                <a:solidFill>
                  <a:schemeClr val="tx1"/>
                </a:solidFill>
                <a:effectLst/>
                <a:latin typeface="Arial" charset="0"/>
                <a:ea typeface="+mn-ea"/>
                <a:cs typeface="+mn-cs"/>
              </a:rPr>
              <a:t> reducing network bandwidth, improving server utilization, and easing administration.</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a:t>
            </a:r>
            <a:r>
              <a:rPr lang="ga-IE" sz="1000" kern="1200" dirty="0" smtClean="0">
                <a:solidFill>
                  <a:schemeClr val="tx1"/>
                </a:solidFill>
                <a:effectLst/>
                <a:latin typeface="Arial" charset="0"/>
                <a:ea typeface="+mn-ea"/>
                <a:cs typeface="+mn-cs"/>
              </a:rPr>
              <a:t>What are the main problems administrators can face before upgrading?</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ga-IE" sz="1000" kern="1200" dirty="0" smtClean="0">
                <a:solidFill>
                  <a:schemeClr val="tx1"/>
                </a:solidFill>
                <a:effectLst/>
                <a:latin typeface="Arial" charset="0"/>
                <a:ea typeface="+mn-ea"/>
                <a:cs typeface="+mn-cs"/>
              </a:rPr>
              <a:t> Answers will vary but may include</a:t>
            </a:r>
            <a:r>
              <a:rPr lang="ga-IE" sz="1000" kern="1200" dirty="0" smtClean="0">
                <a:solidFill>
                  <a:srgbClr val="FF0000"/>
                </a:solidFill>
                <a:effectLst/>
                <a:latin typeface="Arial" charset="0"/>
                <a:ea typeface="+mn-ea"/>
                <a:cs typeface="+mn-cs"/>
              </a:rPr>
              <a:t>,</a:t>
            </a:r>
            <a:r>
              <a:rPr lang="ga-IE" sz="1000" kern="1200" dirty="0" smtClean="0">
                <a:solidFill>
                  <a:schemeClr val="tx1"/>
                </a:solidFill>
                <a:effectLst/>
                <a:latin typeface="Arial" charset="0"/>
                <a:ea typeface="+mn-ea"/>
                <a:cs typeface="+mn-cs"/>
              </a:rPr>
              <a:t> 64-bit drivers, old printer compatibility, or migrating printer settings from Windows 2000 Server.</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ga-IE" sz="1000" kern="1200" dirty="0" smtClean="0">
                <a:solidFill>
                  <a:schemeClr val="tx1"/>
                </a:solidFill>
                <a:effectLst/>
                <a:latin typeface="Arial" charset="0"/>
                <a:ea typeface="+mn-ea"/>
                <a:cs typeface="+mn-cs"/>
              </a:rPr>
              <a:t> Which tools can the administrator use to migrate printers from the old servers?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t>
            </a:r>
            <a:r>
              <a:rPr lang="ga-IE" sz="1000" kern="1200" dirty="0" smtClean="0">
                <a:solidFill>
                  <a:schemeClr val="tx1"/>
                </a:solidFill>
                <a:effectLst/>
                <a:latin typeface="Arial" charset="0"/>
                <a:ea typeface="+mn-ea"/>
                <a:cs typeface="+mn-cs"/>
              </a:rPr>
              <a:t>The Printer Migration Wizard and Printbrm.exe.</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ga-IE" sz="1000" kern="1200" dirty="0" smtClean="0">
                <a:solidFill>
                  <a:schemeClr val="tx1"/>
                </a:solidFill>
                <a:effectLst/>
                <a:latin typeface="Arial" charset="0"/>
                <a:ea typeface="+mn-ea"/>
                <a:cs typeface="+mn-cs"/>
              </a:rPr>
              <a:t> Which new feature of Windows Server 2008 R2 Print Services will help reduce bandwith use in the company’s network?</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t>
            </a:r>
            <a:r>
              <a:rPr lang="ga-IE" sz="1000" kern="1200" dirty="0" smtClean="0">
                <a:solidFill>
                  <a:schemeClr val="tx1"/>
                </a:solidFill>
                <a:effectLst/>
                <a:latin typeface="Arial" charset="0"/>
                <a:ea typeface="+mn-ea"/>
                <a:cs typeface="+mn-cs"/>
              </a:rPr>
              <a:t>Client-side rendering.</a:t>
            </a:r>
            <a:endParaRPr lang="en-GB"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31</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140071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Step through</a:t>
            </a:r>
            <a:r>
              <a:rPr lang="en-GB" baseline="0" dirty="0" smtClean="0"/>
              <a:t> the stages. It is important that the students understand the process, but the detail is not relevant for this course.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32</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0872138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Step through</a:t>
            </a:r>
            <a:r>
              <a:rPr lang="en-GB" baseline="0" dirty="0" smtClean="0"/>
              <a:t> the stages. It is important that the students understand the process, but the detail is not relevant for this course.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33</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2275331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34</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r>
              <a:rPr lang="en-US" b="1" dirty="0" smtClean="0"/>
              <a:t>Lab objectives: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deployment of file and print services.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file services in the branch office.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print services in the branch office.</a:t>
            </a:r>
            <a:endParaRPr lang="en-GB" sz="1000" kern="1200" dirty="0" smtClean="0">
              <a:solidFill>
                <a:schemeClr val="tx1"/>
              </a:solidFill>
              <a:effectLst/>
              <a:latin typeface="Arial" charset="0"/>
              <a:ea typeface="+mn-ea"/>
              <a:cs typeface="+mn-cs"/>
            </a:endParaRPr>
          </a:p>
          <a:p>
            <a:pPr marL="400050" lvl="1" indent="-171450">
              <a:lnSpc>
                <a:spcPct val="90000"/>
              </a:lnSpc>
            </a:pPr>
            <a:endParaRPr lang="en-US" dirty="0" smtClean="0"/>
          </a:p>
          <a:p>
            <a:pPr>
              <a:lnSpc>
                <a:spcPct val="90000"/>
              </a:lnSpc>
            </a:pPr>
            <a:r>
              <a:rPr lang="en-US" b="1" dirty="0" smtClean="0"/>
              <a:t>Scenario:</a:t>
            </a:r>
          </a:p>
          <a:p>
            <a:pPr>
              <a:lnSpc>
                <a:spcPct val="90000"/>
              </a:lnSpc>
            </a:pPr>
            <a:r>
              <a:rPr lang="en-GB" sz="1000" b="0" dirty="0" smtClean="0"/>
              <a:t>Ed Meadows has asked you to deploy file and print services at the new branch offices. You have decided to test the deployment with branch 1. Your tasks are to plan the deployment, and then implement both file and print services at the branch. </a:t>
            </a:r>
          </a:p>
          <a:p>
            <a:pPr>
              <a:lnSpc>
                <a:spcPct val="90000"/>
              </a:lnSpc>
            </a:pPr>
            <a:r>
              <a:rPr lang="en-US" b="1" u="sng" dirty="0" smtClean="0"/>
              <a:t>Exercise 1: Planning File Services</a:t>
            </a:r>
          </a:p>
          <a:p>
            <a:pPr>
              <a:lnSpc>
                <a:spcPct val="90000"/>
              </a:lnSpc>
            </a:pPr>
            <a:r>
              <a:rPr lang="en-US" dirty="0" smtClean="0"/>
              <a:t>Students examine</a:t>
            </a:r>
            <a:r>
              <a:rPr lang="en-US" baseline="0" dirty="0" smtClean="0"/>
              <a:t> the supporting documentation and answer questions in the Branch Offices File and print service deployment plan document</a:t>
            </a:r>
            <a:r>
              <a:rPr lang="en-US" dirty="0" smtClean="0"/>
              <a:t>. The answers prompt the students to consider various file and print service</a:t>
            </a:r>
            <a:r>
              <a:rPr lang="en-US" baseline="0" dirty="0" smtClean="0"/>
              <a:t> features and help them to determine the appropriate configuration for the branches.</a:t>
            </a:r>
            <a:endParaRPr lang="en-US" dirty="0" smtClean="0"/>
          </a:p>
          <a:p>
            <a:pPr>
              <a:lnSpc>
                <a:spcPct val="90000"/>
              </a:lnSpc>
            </a:pPr>
            <a:r>
              <a:rPr lang="en-US" b="1" u="sng" dirty="0" smtClean="0"/>
              <a:t>Exercise 2: </a:t>
            </a:r>
            <a:r>
              <a:rPr lang="en-GB" sz="1000" b="1" u="sng" dirty="0" smtClean="0"/>
              <a:t>Implementing File Services in the Branch Office</a:t>
            </a:r>
            <a:endParaRPr lang="en-US" b="1" u="sng" dirty="0" smtClean="0"/>
          </a:p>
          <a:p>
            <a:pPr>
              <a:lnSpc>
                <a:spcPct val="90000"/>
              </a:lnSpc>
            </a:pPr>
            <a:r>
              <a:rPr lang="en-US" dirty="0" smtClean="0"/>
              <a:t>Students</a:t>
            </a:r>
            <a:r>
              <a:rPr lang="en-US" baseline="0" dirty="0" smtClean="0"/>
              <a:t> implement file services to support their plan</a:t>
            </a:r>
            <a:r>
              <a:rPr lang="en-US" dirty="0" smtClean="0"/>
              <a:t>.</a:t>
            </a:r>
          </a:p>
          <a:p>
            <a:pPr>
              <a:lnSpc>
                <a:spcPct val="90000"/>
              </a:lnSpc>
            </a:pPr>
            <a:r>
              <a:rPr lang="en-US" b="1" u="sng" dirty="0" smtClean="0"/>
              <a:t>Exercise 3: </a:t>
            </a:r>
            <a:r>
              <a:rPr lang="en-GB" sz="1000" b="1" u="sng" dirty="0" smtClean="0"/>
              <a:t>Implementing Print Services in the Branch Office</a:t>
            </a:r>
            <a:endParaRPr lang="en-US" b="1" u="sng" dirty="0" smtClean="0"/>
          </a:p>
          <a:p>
            <a:pPr>
              <a:lnSpc>
                <a:spcPct val="90000"/>
              </a:lnSpc>
            </a:pPr>
            <a:r>
              <a:rPr lang="en-US" dirty="0" smtClean="0"/>
              <a:t>Students</a:t>
            </a:r>
            <a:r>
              <a:rPr lang="en-US" baseline="0" dirty="0" smtClean="0"/>
              <a:t> implement print services to support their plan</a:t>
            </a:r>
            <a:r>
              <a:rPr lang="en-US" dirty="0" smtClean="0"/>
              <a:t>.</a:t>
            </a:r>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35</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endParaRPr lang="en-US"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36</a:t>
            </a:fld>
            <a:endParaRPr lang="en-US" b="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b="1" dirty="0" smtClean="0"/>
              <a:t>Questions and Answers</a:t>
            </a:r>
          </a:p>
          <a:p>
            <a:pPr eaLnBrk="1" hangingPunct="1"/>
            <a:endParaRPr lang="en-US" dirty="0" smtClean="0"/>
          </a:p>
          <a:p>
            <a:pPr eaLnBrk="1" hangingPunct="1"/>
            <a:r>
              <a:rPr lang="en-US" b="1" dirty="0" smtClean="0"/>
              <a:t>Question</a:t>
            </a:r>
            <a:r>
              <a:rPr lang="en-US" dirty="0" smtClean="0"/>
              <a:t>: In the lab, you created a shared printer. If the Research department generated many print jobs, how would you spread the printing load?</a:t>
            </a:r>
          </a:p>
          <a:p>
            <a:pPr eaLnBrk="1" hangingPunct="1"/>
            <a:r>
              <a:rPr lang="en-US" b="1" dirty="0" smtClean="0"/>
              <a:t>Answer</a:t>
            </a:r>
            <a:r>
              <a:rPr lang="en-US" dirty="0" smtClean="0"/>
              <a:t>:</a:t>
            </a:r>
            <a:r>
              <a:rPr lang="en-US" baseline="0" dirty="0" smtClean="0"/>
              <a:t> Create a pool of printers by attaching multiple devices to the printer server and enabling printer pooling on the </a:t>
            </a:r>
            <a:r>
              <a:rPr lang="en-US" dirty="0" smtClean="0"/>
              <a:t> “printer properties”</a:t>
            </a:r>
            <a:r>
              <a:rPr lang="en-US" baseline="0" dirty="0" smtClean="0"/>
              <a:t>. </a:t>
            </a:r>
            <a:endParaRPr lang="en-US" dirty="0" smtClean="0"/>
          </a:p>
          <a:p>
            <a:pPr eaLnBrk="1" hangingPunct="1"/>
            <a:endParaRPr lang="en-US" dirty="0" smtClean="0"/>
          </a:p>
          <a:p>
            <a:pPr eaLnBrk="1" hangingPunct="1"/>
            <a:r>
              <a:rPr lang="en-US" b="1" dirty="0" smtClean="0"/>
              <a:t>Question</a:t>
            </a:r>
            <a:r>
              <a:rPr lang="en-US" dirty="0" smtClean="0"/>
              <a:t>: In the lab, you created a quota for the departmental data folders. If you merely wanted to report on file usage rather than impose restrictions on users, how would you go about that?</a:t>
            </a:r>
          </a:p>
          <a:p>
            <a:pPr eaLnBrk="1" hangingPunct="1"/>
            <a:r>
              <a:rPr lang="en-US" b="1" dirty="0" smtClean="0"/>
              <a:t>Answer</a:t>
            </a:r>
            <a:r>
              <a:rPr lang="en-US" dirty="0" smtClean="0"/>
              <a:t>:</a:t>
            </a:r>
            <a:r>
              <a:rPr lang="en-US" baseline="0" dirty="0" smtClean="0"/>
              <a:t> Use soft quotas for reporting-only purposes. </a:t>
            </a:r>
            <a:endParaRPr lang="en-US" dirty="0" smtClean="0"/>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37</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r>
              <a:rPr lang="en-US" b="1" dirty="0" smtClean="0"/>
              <a:t>Review Questions and Answers</a:t>
            </a:r>
            <a:endParaRPr lang="en-US" dirty="0" smtClean="0"/>
          </a:p>
          <a:p>
            <a:pPr eaLnBrk="1" hangingPunct="1">
              <a:lnSpc>
                <a:spcPct val="90000"/>
              </a:lnSpc>
            </a:pPr>
            <a:endParaRPr lang="en-US" dirty="0" smtClean="0"/>
          </a:p>
          <a:p>
            <a:r>
              <a:rPr lang="en-US" sz="1000" kern="1200" dirty="0" smtClean="0">
                <a:solidFill>
                  <a:schemeClr val="tx1"/>
                </a:solidFill>
                <a:effectLst/>
                <a:latin typeface="Arial" charset="0"/>
                <a:ea typeface="+mn-ea"/>
                <a:cs typeface="+mn-cs"/>
              </a:rPr>
              <a:t>1. Which File Services server role supports UNIX users?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Services for Network File System. </a:t>
            </a:r>
            <a:endParaRPr lang="en-GB"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2. Why is using Public folder sharing inappropriate for many organizations?</a:t>
            </a:r>
            <a:endParaRPr lang="en-GB"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effectLst/>
                <a:latin typeface="Arial" charset="0"/>
                <a:ea typeface="+mn-ea"/>
                <a:cs typeface="+mn-cs"/>
              </a:rPr>
              <a:t>: </a:t>
            </a:r>
            <a:r>
              <a:rPr lang="en-US" dirty="0" smtClean="0"/>
              <a:t>It does not provide sufficient administrative control</a:t>
            </a:r>
            <a:r>
              <a:rPr lang="en-US" smtClean="0"/>
              <a:t>, for </a:t>
            </a:r>
            <a:r>
              <a:rPr lang="en-US" dirty="0" smtClean="0"/>
              <a:t>example, there are limited folder permissions available.</a:t>
            </a:r>
            <a:endParaRPr lang="en-GB" sz="1000" kern="1200" dirty="0" smtClean="0">
              <a:effectLst/>
            </a:endParaRPr>
          </a:p>
          <a:p>
            <a:r>
              <a:rPr lang="en-US" sz="1000" kern="1200" dirty="0" smtClean="0">
                <a:effectLst/>
                <a:latin typeface="Arial" charset="0"/>
                <a:ea typeface="+mn-ea"/>
                <a:cs typeface="+mn-cs"/>
              </a:rPr>
              <a:t>3. Do you need to enable network discovery to be able to map network drives?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No. Network discovery enables users to browse the network for servers and shared folders and other resources, but you can map a network drive at any time if you know its UNC name.</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5. Why would you implement a soft quota limit?</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For reporting purposes. Using soft quota limits enables you to record the storage consumed by users without imposing a hard limit. This might be an approach to consider when you first decide to implement quotas.</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6. What notifications can you configure for when users approach their quota thresholds?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Send email notifications; Log an event; Run a command or script; Generate storage reports.</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7. What is the benefit of using templates for file screens or quotas?</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You can adjust the template and have it update the quotas based upon the template; on-going quota and file screen maintenance is consequently </a:t>
            </a:r>
            <a:r>
              <a:rPr lang="en-US" sz="1000" kern="1200" dirty="0" smtClean="0">
                <a:solidFill>
                  <a:schemeClr val="tx1"/>
                </a:solidFill>
                <a:effectLst/>
                <a:latin typeface="Arial" charset="0"/>
                <a:ea typeface="+mn-ea"/>
                <a:cs typeface="+mn-cs"/>
              </a:rPr>
              <a:t>easier. </a:t>
            </a:r>
            <a:endParaRPr lang="en-GB"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8: Planning File and Print Services</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Describe</a:t>
            </a:r>
            <a:r>
              <a:rPr lang="en-GB" baseline="0" dirty="0" smtClean="0"/>
              <a:t> each role service. Mention that these are Windows Server 2008 R2 role services – but that those for RTM are broadly similar (with the exception of BranchCache).</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593095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To involve the students</a:t>
            </a:r>
            <a:r>
              <a:rPr lang="en-GB" baseline="0" dirty="0" smtClean="0"/>
              <a:t> in a discussion about the pitfalls of sharing folders. </a:t>
            </a:r>
          </a:p>
          <a:p>
            <a:endParaRPr lang="en-GB" baseline="0" dirty="0" smtClean="0"/>
          </a:p>
          <a:p>
            <a:r>
              <a:rPr lang="en-GB" baseline="0" dirty="0" smtClean="0"/>
              <a:t>The discussion might include:</a:t>
            </a:r>
          </a:p>
          <a:p>
            <a:pPr marL="171450" indent="-171450">
              <a:buFont typeface="Arial" pitchFamily="34" charset="0"/>
              <a:buChar char="•"/>
            </a:pPr>
            <a:r>
              <a:rPr lang="en-GB" baseline="0" dirty="0" smtClean="0"/>
              <a:t>Permissions</a:t>
            </a:r>
          </a:p>
          <a:p>
            <a:pPr marL="171450" indent="-171450">
              <a:buFont typeface="Arial" pitchFamily="34" charset="0"/>
              <a:buChar char="•"/>
            </a:pPr>
            <a:r>
              <a:rPr lang="en-GB" baseline="0" dirty="0" smtClean="0"/>
              <a:t>Browsing</a:t>
            </a:r>
          </a:p>
          <a:p>
            <a:pPr marL="171450" indent="-171450">
              <a:buFont typeface="Arial" pitchFamily="34" charset="0"/>
              <a:buChar char="•"/>
            </a:pPr>
            <a:r>
              <a:rPr lang="en-GB" baseline="0" dirty="0" smtClean="0"/>
              <a:t>Using scripts to connect to shares</a:t>
            </a:r>
          </a:p>
          <a:p>
            <a:pPr marL="171450" indent="-171450">
              <a:buFont typeface="Arial" pitchFamily="34" charset="0"/>
              <a:buChar char="•"/>
            </a:pPr>
            <a:r>
              <a:rPr lang="en-GB" baseline="0" dirty="0" smtClean="0"/>
              <a:t>Group policy settings</a:t>
            </a:r>
          </a:p>
          <a:p>
            <a:endParaRPr lang="en-GB" dirty="0" smtClean="0"/>
          </a:p>
          <a:p>
            <a:r>
              <a:rPr lang="en-GB" dirty="0" smtClean="0"/>
              <a:t>Emphasize</a:t>
            </a:r>
            <a:r>
              <a:rPr lang="en-GB" baseline="0" dirty="0" smtClean="0"/>
              <a:t> the importance of planning file services and sharing as a means to avoid some of the problems raised.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60657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Ensuring</a:t>
            </a:r>
            <a:r>
              <a:rPr lang="en-GB" baseline="0" dirty="0" smtClean="0"/>
              <a:t> that a good file server infrastructure is in-place will help to mitigate some of the problems students previously discussed. </a:t>
            </a:r>
          </a:p>
          <a:p>
            <a:endParaRPr lang="en-GB"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81657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to properly manage and secure shared folders, students must use advanced sharing; neither public folder sharing nor basic sharing provides sufficient control. </a:t>
            </a:r>
          </a:p>
          <a:p>
            <a:endParaRPr lang="en-US" dirty="0" smtClean="0"/>
          </a:p>
          <a:p>
            <a:r>
              <a:rPr lang="en-US" b="1" dirty="0" smtClean="0"/>
              <a:t>Discussion</a:t>
            </a:r>
            <a:r>
              <a:rPr lang="en-US" b="1" baseline="0" dirty="0" smtClean="0"/>
              <a:t> prompt</a:t>
            </a:r>
            <a:r>
              <a:rPr lang="en-US" baseline="0" dirty="0" smtClean="0"/>
              <a:t>: How do you currently implement shared folders in your organization?</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402653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Explain each</a:t>
            </a:r>
            <a:r>
              <a:rPr lang="en-GB" baseline="0" dirty="0" smtClean="0"/>
              <a:t> point in turn. Remember to mention that file sharing and DFS is covered in a subsequent module. </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139673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that students understand the basic principles of what level of access to grant on what type of file resource; for example, Read Execute for application areas, and Modify permissions for data areas. </a:t>
            </a:r>
          </a:p>
          <a:p>
            <a:endParaRPr lang="en-US" dirty="0" smtClean="0"/>
          </a:p>
          <a:p>
            <a:r>
              <a:rPr lang="en-US" dirty="0" smtClean="0"/>
              <a:t>Describe a logical folder structure for a typical departmental server, and how permissions inheritance can be used to simplify the application of permissions.</a:t>
            </a:r>
          </a:p>
          <a:p>
            <a:endParaRPr lang="en-US" dirty="0" smtClean="0"/>
          </a:p>
          <a:p>
            <a:r>
              <a:rPr lang="en-US" dirty="0" smtClean="0"/>
              <a:t>There is some contention over how NTFS and Shared folder permissions combine. In practical terms, the least permissions apply; however, strictly speaking, the agreed upon permissions apply. That is, only those permissions allowed in both masks apply; in reality, this is a somewhat unusual configuration because to verify this, you must assign odd permission combinations as cited in the example below: </a:t>
            </a:r>
          </a:p>
          <a:p>
            <a:endParaRPr lang="en-US" dirty="0" smtClean="0"/>
          </a:p>
          <a:p>
            <a:r>
              <a:rPr lang="en-US" dirty="0" smtClean="0"/>
              <a:t>If a user had Read permissions through a shared folder, while you had granted only Write permissions on the underlying NTFS files, which is the </a:t>
            </a:r>
            <a:r>
              <a:rPr lang="en-US" dirty="0" smtClean="0">
                <a:solidFill>
                  <a:srgbClr val="FF0000"/>
                </a:solidFill>
              </a:rPr>
              <a:t>'</a:t>
            </a:r>
            <a:r>
              <a:rPr lang="en-US" dirty="0" smtClean="0"/>
              <a:t>most restrictive</a:t>
            </a:r>
            <a:r>
              <a:rPr lang="en-US" dirty="0" smtClean="0">
                <a:solidFill>
                  <a:srgbClr val="FF0000"/>
                </a:solidFill>
              </a:rPr>
              <a:t>'</a:t>
            </a:r>
            <a:r>
              <a:rPr lang="en-US" dirty="0" smtClean="0"/>
              <a:t> permission? In actual fact, the user would have no access to any of the files in the shared folder as neither set of permissions contained any agreed upon permissions. When you are sharing NTFS folders, assign Full Control for the Authenticated Users group on the shared folder, and assign the appropriate permissions on the NTFS folder; in this case, the </a:t>
            </a:r>
            <a:r>
              <a:rPr lang="en-US" dirty="0" smtClean="0">
                <a:solidFill>
                  <a:srgbClr val="FF0000"/>
                </a:solidFill>
              </a:rPr>
              <a:t>'</a:t>
            </a:r>
            <a:r>
              <a:rPr lang="en-US" dirty="0" smtClean="0"/>
              <a:t>most restrictive</a:t>
            </a:r>
            <a:r>
              <a:rPr lang="en-US" dirty="0" smtClean="0">
                <a:solidFill>
                  <a:srgbClr val="FF0000"/>
                </a:solidFill>
              </a:rPr>
              <a:t>' </a:t>
            </a:r>
            <a:r>
              <a:rPr lang="en-US" dirty="0" smtClean="0"/>
              <a:t>permissions are those assigned to the NTFS folder; these are also the agreed upon permissions.</a:t>
            </a:r>
          </a:p>
          <a:p>
            <a:endParaRPr lang="en-US" dirty="0" smtClean="0"/>
          </a:p>
          <a:p>
            <a:r>
              <a:rPr lang="en-US" dirty="0" smtClean="0"/>
              <a:t>Emphasize the best practices:</a:t>
            </a:r>
          </a:p>
          <a:p>
            <a:pPr marL="171450" indent="-171450">
              <a:buFont typeface="Arial" pitchFamily="34" charset="0"/>
              <a:buChar char="•"/>
            </a:pPr>
            <a:r>
              <a:rPr lang="en-US" dirty="0" smtClean="0"/>
              <a:t>Avoid using the Everyone group.</a:t>
            </a:r>
            <a:endParaRPr lang="en-GB" dirty="0" smtClean="0"/>
          </a:p>
          <a:p>
            <a:pPr marL="171450" indent="-171450">
              <a:buFont typeface="Arial" pitchFamily="34" charset="0"/>
              <a:buChar char="•"/>
            </a:pPr>
            <a:r>
              <a:rPr lang="en-US" dirty="0" smtClean="0"/>
              <a:t>Group files into a hierarchy.</a:t>
            </a:r>
            <a:endParaRPr lang="en-GB" dirty="0" smtClean="0"/>
          </a:p>
          <a:p>
            <a:pPr marL="171450" indent="-171450">
              <a:buFont typeface="Arial" pitchFamily="34" charset="0"/>
              <a:buChar char="•"/>
            </a:pPr>
            <a:r>
              <a:rPr lang="en-US" dirty="0" smtClean="0"/>
              <a:t>Only grant the minimum required permissions. </a:t>
            </a:r>
          </a:p>
          <a:p>
            <a:endParaRPr lang="en-US" dirty="0" smtClean="0"/>
          </a:p>
          <a:p>
            <a:r>
              <a:rPr lang="en-US" b="1" dirty="0" smtClean="0"/>
              <a:t>Discussion prompt</a:t>
            </a:r>
            <a:r>
              <a:rPr lang="en-US" dirty="0" smtClean="0"/>
              <a:t>: What permissions do students</a:t>
            </a:r>
            <a:r>
              <a:rPr lang="en-US" baseline="0" dirty="0" smtClean="0"/>
              <a:t> typically allocate to different types of files</a:t>
            </a:r>
            <a:r>
              <a:rPr lang="en-US" baseline="0" dirty="0" smtClean="0">
                <a:solidFill>
                  <a:srgbClr val="FF0000"/>
                </a:solidFill>
              </a:rPr>
              <a:t>;</a:t>
            </a:r>
            <a:r>
              <a:rPr lang="en-US" baseline="0" dirty="0" smtClean="0">
                <a:solidFill>
                  <a:srgbClr val="000099"/>
                </a:solidFill>
              </a:rPr>
              <a:t>,</a:t>
            </a:r>
            <a:r>
              <a:rPr lang="en-US" baseline="0" dirty="0" smtClean="0"/>
              <a:t> for example, user data, departmental data, applications, shared templates. </a:t>
            </a: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smtClean="0"/>
              <a:t>Module 8: Planning File and Print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972805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8</a:t>
            </a:r>
          </a:p>
          <a:p>
            <a:r>
              <a:rPr lang="en-US" dirty="0" smtClean="0"/>
              <a:t>Planning File and Print Services</a:t>
            </a:r>
          </a:p>
        </p:txBody>
      </p:sp>
    </p:spTree>
    <p:extLst>
      <p:ext uri="{BB962C8B-B14F-4D97-AF65-F5344CB8AC3E}">
        <p14:creationId xmlns:p14="http://schemas.microsoft.com/office/powerpoint/2010/main" xmlns=""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Offline Data Access</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1667" y="1096054"/>
            <a:ext cx="4094855" cy="39168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67943" y="975631"/>
            <a:ext cx="3914775" cy="4429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41453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Indexing</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9725" y="864140"/>
            <a:ext cx="5666564" cy="5539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31698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a:t>
            </a:r>
            <a:r>
              <a:rPr lang="en-US" dirty="0"/>
              <a:t>Provisioning and Managing </a:t>
            </a:r>
            <a:r>
              <a:rPr lang="en-US" dirty="0" smtClean="0"/>
              <a:t>Storage</a:t>
            </a:r>
          </a:p>
        </p:txBody>
      </p:sp>
      <p:sp>
        <p:nvSpPr>
          <p:cNvPr id="6147" name="Rectangle 3"/>
          <p:cNvSpPr>
            <a:spLocks noGrp="1" noChangeArrowheads="1"/>
          </p:cNvSpPr>
          <p:nvPr>
            <p:ph type="body" idx="1"/>
          </p:nvPr>
        </p:nvSpPr>
        <p:spPr/>
        <p:txBody>
          <a:bodyPr/>
          <a:lstStyle/>
          <a:p>
            <a:r>
              <a:rPr lang="en-GB" dirty="0" smtClean="0"/>
              <a:t>Capacity and Storage Management Challenges</a:t>
            </a:r>
          </a:p>
          <a:p>
            <a:r>
              <a:rPr lang="en-GB" dirty="0" smtClean="0"/>
              <a:t>What Is File Server Resource Manager?</a:t>
            </a:r>
          </a:p>
          <a:p>
            <a:r>
              <a:rPr lang="en-GB" dirty="0" smtClean="0"/>
              <a:t>Planning Storage </a:t>
            </a:r>
            <a:r>
              <a:rPr lang="en-GB" dirty="0"/>
              <a:t>Quotas</a:t>
            </a:r>
          </a:p>
          <a:p>
            <a:r>
              <a:rPr lang="en-GB" dirty="0" smtClean="0"/>
              <a:t>Planning File Screens</a:t>
            </a:r>
          </a:p>
          <a:p>
            <a:r>
              <a:rPr lang="en-GB" dirty="0" smtClean="0"/>
              <a:t>Using Reports to Manage Storage</a:t>
            </a:r>
          </a:p>
          <a:p>
            <a:r>
              <a:rPr lang="en-GB" dirty="0" smtClean="0"/>
              <a:t>Demonstration: How to Use FSRM to Manage Storage</a:t>
            </a:r>
          </a:p>
          <a:p>
            <a:pPr eaLnBrk="1" hangingPunct="1"/>
            <a:endParaRPr lang="en-GB" dirty="0" smtClean="0"/>
          </a:p>
        </p:txBody>
      </p:sp>
    </p:spTree>
    <p:extLst>
      <p:ext uri="{BB962C8B-B14F-4D97-AF65-F5344CB8AC3E}">
        <p14:creationId xmlns:p14="http://schemas.microsoft.com/office/powerpoint/2010/main" xmlns="" val="2442181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Capacity and Storage Management Challenges</a:t>
            </a:r>
            <a:endParaRPr lang="en-GB" dirty="0"/>
          </a:p>
        </p:txBody>
      </p:sp>
      <p:pic>
        <p:nvPicPr>
          <p:cNvPr id="7" name="Picture 6" descr="HardDiskDrive.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54700" y="2189163"/>
            <a:ext cx="1565275" cy="998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1" descr="QuestionMark.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80113" y="2633663"/>
            <a:ext cx="1106487" cy="1319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Content Placeholder 17"/>
          <p:cNvSpPr txBox="1">
            <a:spLocks/>
          </p:cNvSpPr>
          <p:nvPr/>
        </p:nvSpPr>
        <p:spPr bwMode="auto">
          <a:xfrm>
            <a:off x="458788" y="992188"/>
            <a:ext cx="3846512" cy="438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174625" indent="-174625">
              <a:defRPr b="1">
                <a:solidFill>
                  <a:schemeClr val="tx1"/>
                </a:solidFill>
                <a:latin typeface="Verdana" pitchFamily="34" charset="0"/>
              </a:defRPr>
            </a:lvl1pPr>
            <a:lvl2pPr marL="631825" indent="-174625">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70000"/>
              </a:spcBef>
              <a:buClr>
                <a:schemeClr val="hlink"/>
              </a:buClr>
              <a:buSzPct val="90000"/>
              <a:buFontTx/>
              <a:buChar char="•"/>
            </a:pPr>
            <a:r>
              <a:rPr lang="en-GB" sz="2000" b="0"/>
              <a:t>Capacity management</a:t>
            </a:r>
          </a:p>
          <a:p>
            <a:pPr lvl="1" algn="l">
              <a:lnSpc>
                <a:spcPct val="90000"/>
              </a:lnSpc>
              <a:spcBef>
                <a:spcPct val="70000"/>
              </a:spcBef>
              <a:buClr>
                <a:schemeClr val="hlink"/>
              </a:buClr>
              <a:buSzPct val="90000"/>
              <a:buFontTx/>
              <a:buChar char="•"/>
            </a:pPr>
            <a:r>
              <a:rPr lang="en-GB" sz="2000" b="0"/>
              <a:t>Track available space</a:t>
            </a:r>
          </a:p>
          <a:p>
            <a:pPr lvl="1" algn="l">
              <a:lnSpc>
                <a:spcPct val="90000"/>
              </a:lnSpc>
              <a:spcBef>
                <a:spcPct val="70000"/>
              </a:spcBef>
              <a:buClr>
                <a:schemeClr val="hlink"/>
              </a:buClr>
              <a:buSzPct val="90000"/>
              <a:buFontTx/>
              <a:buChar char="•"/>
            </a:pPr>
            <a:r>
              <a:rPr lang="en-GB" sz="2000" b="0"/>
              <a:t>Plan for growth</a:t>
            </a:r>
          </a:p>
          <a:p>
            <a:pPr algn="l">
              <a:lnSpc>
                <a:spcPct val="90000"/>
              </a:lnSpc>
              <a:spcBef>
                <a:spcPct val="70000"/>
              </a:spcBef>
              <a:buClr>
                <a:schemeClr val="hlink"/>
              </a:buClr>
              <a:buSzPct val="90000"/>
              <a:buFontTx/>
              <a:buChar char="•"/>
            </a:pPr>
            <a:r>
              <a:rPr lang="en-GB" sz="2000" b="0"/>
              <a:t>Storage management</a:t>
            </a:r>
          </a:p>
          <a:p>
            <a:pPr lvl="1" algn="l">
              <a:lnSpc>
                <a:spcPct val="90000"/>
              </a:lnSpc>
              <a:spcBef>
                <a:spcPct val="70000"/>
              </a:spcBef>
              <a:buClr>
                <a:schemeClr val="hlink"/>
              </a:buClr>
              <a:buSzPct val="90000"/>
              <a:buFontTx/>
              <a:buChar char="•"/>
            </a:pPr>
            <a:r>
              <a:rPr lang="en-GB" sz="2000" b="0"/>
              <a:t>Misuse</a:t>
            </a:r>
          </a:p>
          <a:p>
            <a:pPr lvl="1" algn="l">
              <a:lnSpc>
                <a:spcPct val="90000"/>
              </a:lnSpc>
              <a:spcBef>
                <a:spcPct val="70000"/>
              </a:spcBef>
              <a:buClr>
                <a:schemeClr val="hlink"/>
              </a:buClr>
              <a:buSzPct val="90000"/>
              <a:buFontTx/>
              <a:buChar char="•"/>
            </a:pPr>
            <a:r>
              <a:rPr lang="en-GB" sz="2000" b="0"/>
              <a:t>Growth requirements</a:t>
            </a:r>
          </a:p>
          <a:p>
            <a:pPr lvl="1" algn="l">
              <a:lnSpc>
                <a:spcPct val="90000"/>
              </a:lnSpc>
              <a:spcBef>
                <a:spcPct val="70000"/>
              </a:spcBef>
              <a:buClr>
                <a:schemeClr val="hlink"/>
              </a:buClr>
              <a:buSzPct val="90000"/>
              <a:buFontTx/>
              <a:buChar char="•"/>
            </a:pPr>
            <a:r>
              <a:rPr lang="en-GB" sz="2000" b="0"/>
              <a:t>Regulatory requirements</a:t>
            </a:r>
          </a:p>
          <a:p>
            <a:pPr lvl="1" algn="l">
              <a:lnSpc>
                <a:spcPct val="90000"/>
              </a:lnSpc>
              <a:spcBef>
                <a:spcPct val="70000"/>
              </a:spcBef>
              <a:buClr>
                <a:schemeClr val="hlink"/>
              </a:buClr>
              <a:buSzPct val="90000"/>
              <a:buFontTx/>
              <a:buChar char="•"/>
            </a:pPr>
            <a:r>
              <a:rPr lang="en-GB" sz="2000" b="0"/>
              <a:t>High availability</a:t>
            </a:r>
          </a:p>
        </p:txBody>
      </p:sp>
    </p:spTree>
    <p:extLst>
      <p:ext uri="{BB962C8B-B14F-4D97-AF65-F5344CB8AC3E}">
        <p14:creationId xmlns:p14="http://schemas.microsoft.com/office/powerpoint/2010/main" xmlns="" val="2681531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File Server Resource Manager?</a:t>
            </a:r>
          </a:p>
        </p:txBody>
      </p:sp>
      <p:sp>
        <p:nvSpPr>
          <p:cNvPr id="4" name="AutoShape 4"/>
          <p:cNvSpPr>
            <a:spLocks noChangeArrowheads="1"/>
          </p:cNvSpPr>
          <p:nvPr/>
        </p:nvSpPr>
        <p:spPr bwMode="auto">
          <a:xfrm>
            <a:off x="977900" y="876300"/>
            <a:ext cx="7162800" cy="5359400"/>
          </a:xfrm>
          <a:prstGeom prst="roundRect">
            <a:avLst>
              <a:gd name="adj" fmla="val 4167"/>
            </a:avLst>
          </a:prstGeom>
          <a:solidFill>
            <a:srgbClr val="DEE7F1"/>
          </a:solidFill>
          <a:ln w="9525" algn="ctr">
            <a:solidFill>
              <a:srgbClr val="333333"/>
            </a:solidFill>
            <a:round/>
            <a:headEnd/>
            <a:tailEnd/>
          </a:ln>
        </p:spPr>
        <p:txBody>
          <a:bodyPr/>
          <a:lstStyle/>
          <a:p>
            <a:pPr algn="l"/>
            <a:endParaRPr lang="en-US" sz="2000"/>
          </a:p>
        </p:txBody>
      </p:sp>
      <p:grpSp>
        <p:nvGrpSpPr>
          <p:cNvPr id="5" name="Group 15"/>
          <p:cNvGrpSpPr>
            <a:grpSpLocks/>
          </p:cNvGrpSpPr>
          <p:nvPr/>
        </p:nvGrpSpPr>
        <p:grpSpPr bwMode="auto">
          <a:xfrm>
            <a:off x="1177925" y="2128838"/>
            <a:ext cx="6773863" cy="817562"/>
            <a:chOff x="1420" y="2041"/>
            <a:chExt cx="4454" cy="528"/>
          </a:xfrm>
        </p:grpSpPr>
        <p:sp>
          <p:nvSpPr>
            <p:cNvPr id="6" name="AutoShape 16"/>
            <p:cNvSpPr>
              <a:spLocks noChangeArrowheads="1"/>
            </p:cNvSpPr>
            <p:nvPr/>
          </p:nvSpPr>
          <p:spPr bwMode="auto">
            <a:xfrm>
              <a:off x="1420" y="2041"/>
              <a:ext cx="4454" cy="528"/>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1702613" tIns="44806" rIns="89611" bIns="44806" anchor="ctr"/>
            <a:lstStyle/>
            <a:p>
              <a:pPr algn="l">
                <a:defRPr/>
              </a:pPr>
              <a:r>
                <a:rPr lang="en-US" sz="2000" b="0">
                  <a:solidFill>
                    <a:srgbClr val="000000"/>
                  </a:solidFill>
                </a:rPr>
                <a:t>Monitors usage patterns and utilization levels</a:t>
              </a:r>
              <a:endParaRPr lang="en-US" sz="2000"/>
            </a:p>
          </p:txBody>
        </p:sp>
        <p:sp>
          <p:nvSpPr>
            <p:cNvPr id="7" name="AutoShape 17"/>
            <p:cNvSpPr>
              <a:spLocks noChangeArrowheads="1"/>
            </p:cNvSpPr>
            <p:nvPr/>
          </p:nvSpPr>
          <p:spPr bwMode="auto">
            <a:xfrm>
              <a:off x="1420" y="2041"/>
              <a:ext cx="1042" cy="528"/>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r>
                <a:rPr lang="en-US" sz="2000">
                  <a:solidFill>
                    <a:srgbClr val="000000"/>
                  </a:solidFill>
                  <a:latin typeface="Arial Narrow" pitchFamily="34" charset="0"/>
                </a:rPr>
                <a:t>Capacity Management</a:t>
              </a:r>
              <a:endParaRPr lang="en-US" sz="2000"/>
            </a:p>
          </p:txBody>
        </p:sp>
      </p:grpSp>
      <p:grpSp>
        <p:nvGrpSpPr>
          <p:cNvPr id="8" name="Group 18"/>
          <p:cNvGrpSpPr>
            <a:grpSpLocks/>
          </p:cNvGrpSpPr>
          <p:nvPr/>
        </p:nvGrpSpPr>
        <p:grpSpPr bwMode="auto">
          <a:xfrm>
            <a:off x="1174750" y="3133725"/>
            <a:ext cx="6773863" cy="819150"/>
            <a:chOff x="1420" y="2041"/>
            <a:chExt cx="4454" cy="528"/>
          </a:xfrm>
        </p:grpSpPr>
        <p:sp>
          <p:nvSpPr>
            <p:cNvPr id="9" name="AutoShape 19"/>
            <p:cNvSpPr>
              <a:spLocks noChangeArrowheads="1"/>
            </p:cNvSpPr>
            <p:nvPr/>
          </p:nvSpPr>
          <p:spPr bwMode="auto">
            <a:xfrm>
              <a:off x="1420" y="2041"/>
              <a:ext cx="4454" cy="528"/>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1702613" tIns="44806" rIns="89611" bIns="44806" anchor="ctr"/>
            <a:lstStyle/>
            <a:p>
              <a:pPr algn="l">
                <a:defRPr/>
              </a:pPr>
              <a:r>
                <a:rPr lang="en-US" sz="2000" b="0">
                  <a:solidFill>
                    <a:srgbClr val="000000"/>
                  </a:solidFill>
                </a:rPr>
                <a:t>Restricts unauthorized files (file screening)</a:t>
              </a:r>
              <a:endParaRPr lang="en-US" sz="2000"/>
            </a:p>
          </p:txBody>
        </p:sp>
        <p:sp>
          <p:nvSpPr>
            <p:cNvPr id="10" name="AutoShape 20"/>
            <p:cNvSpPr>
              <a:spLocks noChangeArrowheads="1"/>
            </p:cNvSpPr>
            <p:nvPr/>
          </p:nvSpPr>
          <p:spPr bwMode="auto">
            <a:xfrm>
              <a:off x="1420" y="2041"/>
              <a:ext cx="1042" cy="528"/>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r>
                <a:rPr lang="en-US" sz="2000">
                  <a:solidFill>
                    <a:srgbClr val="000000"/>
                  </a:solidFill>
                  <a:latin typeface="Arial Narrow" pitchFamily="34" charset="0"/>
                </a:rPr>
                <a:t>Policy Management</a:t>
              </a:r>
              <a:endParaRPr lang="en-US" sz="2000"/>
            </a:p>
          </p:txBody>
        </p:sp>
      </p:grpSp>
      <p:grpSp>
        <p:nvGrpSpPr>
          <p:cNvPr id="11" name="Group 22"/>
          <p:cNvGrpSpPr>
            <a:grpSpLocks/>
          </p:cNvGrpSpPr>
          <p:nvPr/>
        </p:nvGrpSpPr>
        <p:grpSpPr bwMode="auto">
          <a:xfrm>
            <a:off x="1181100" y="5181600"/>
            <a:ext cx="6773863" cy="817563"/>
            <a:chOff x="1420" y="2041"/>
            <a:chExt cx="4454" cy="528"/>
          </a:xfrm>
        </p:grpSpPr>
        <p:sp>
          <p:nvSpPr>
            <p:cNvPr id="12" name="AutoShape 23"/>
            <p:cNvSpPr>
              <a:spLocks noChangeArrowheads="1"/>
            </p:cNvSpPr>
            <p:nvPr/>
          </p:nvSpPr>
          <p:spPr bwMode="auto">
            <a:xfrm>
              <a:off x="1420" y="2041"/>
              <a:ext cx="4454" cy="528"/>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1702613" tIns="44806" rIns="89611" bIns="44806" anchor="ctr"/>
            <a:lstStyle/>
            <a:p>
              <a:pPr algn="l">
                <a:defRPr/>
              </a:pPr>
              <a:r>
                <a:rPr lang="en-US" sz="2000" b="0">
                  <a:solidFill>
                    <a:srgbClr val="000000"/>
                  </a:solidFill>
                </a:rPr>
                <a:t>Provides extensive storage reports</a:t>
              </a:r>
              <a:endParaRPr lang="en-US" sz="2000"/>
            </a:p>
          </p:txBody>
        </p:sp>
        <p:sp>
          <p:nvSpPr>
            <p:cNvPr id="13" name="AutoShape 24"/>
            <p:cNvSpPr>
              <a:spLocks noChangeArrowheads="1"/>
            </p:cNvSpPr>
            <p:nvPr/>
          </p:nvSpPr>
          <p:spPr bwMode="auto">
            <a:xfrm>
              <a:off x="1420" y="2041"/>
              <a:ext cx="1042" cy="528"/>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r>
                <a:rPr lang="en-US" sz="2000">
                  <a:solidFill>
                    <a:srgbClr val="000000"/>
                  </a:solidFill>
                  <a:latin typeface="Arial Narrow" pitchFamily="34" charset="0"/>
                </a:rPr>
                <a:t>Reports</a:t>
              </a:r>
              <a:endParaRPr lang="en-US" sz="2000"/>
            </a:p>
          </p:txBody>
        </p:sp>
      </p:grpSp>
      <p:sp>
        <p:nvSpPr>
          <p:cNvPr id="14" name="AutoShape 25"/>
          <p:cNvSpPr>
            <a:spLocks noChangeArrowheads="1"/>
          </p:cNvSpPr>
          <p:nvPr/>
        </p:nvSpPr>
        <p:spPr bwMode="auto">
          <a:xfrm>
            <a:off x="1165225" y="1089025"/>
            <a:ext cx="6791325" cy="860425"/>
          </a:xfrm>
          <a:prstGeom prst="roundRect">
            <a:avLst>
              <a:gd name="adj" fmla="val 5634"/>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i="1" dirty="0"/>
              <a:t>File Server Resource Manager</a:t>
            </a:r>
            <a:r>
              <a:rPr lang="en-US" dirty="0"/>
              <a:t> is a File Services role that integrates: </a:t>
            </a:r>
          </a:p>
        </p:txBody>
      </p:sp>
      <p:grpSp>
        <p:nvGrpSpPr>
          <p:cNvPr id="15" name="Group 22"/>
          <p:cNvGrpSpPr>
            <a:grpSpLocks/>
          </p:cNvGrpSpPr>
          <p:nvPr/>
        </p:nvGrpSpPr>
        <p:grpSpPr bwMode="auto">
          <a:xfrm>
            <a:off x="1176338" y="4146550"/>
            <a:ext cx="6773862" cy="817563"/>
            <a:chOff x="1420" y="2041"/>
            <a:chExt cx="4454" cy="528"/>
          </a:xfrm>
        </p:grpSpPr>
        <p:sp>
          <p:nvSpPr>
            <p:cNvPr id="16" name="AutoShape 23"/>
            <p:cNvSpPr>
              <a:spLocks noChangeArrowheads="1"/>
            </p:cNvSpPr>
            <p:nvPr/>
          </p:nvSpPr>
          <p:spPr bwMode="auto">
            <a:xfrm>
              <a:off x="1420" y="2041"/>
              <a:ext cx="4454" cy="528"/>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lIns="1702613" tIns="44806" rIns="89611" bIns="44806" anchor="ctr"/>
            <a:lstStyle/>
            <a:p>
              <a:pPr algn="l">
                <a:defRPr/>
              </a:pPr>
              <a:r>
                <a:rPr lang="en-US" sz="2000" b="0">
                  <a:solidFill>
                    <a:srgbClr val="000000"/>
                  </a:solidFill>
                </a:rPr>
                <a:t>Controls the amount of space used for a volume, folder, or share</a:t>
              </a:r>
              <a:endParaRPr lang="en-US" sz="2000"/>
            </a:p>
          </p:txBody>
        </p:sp>
        <p:sp>
          <p:nvSpPr>
            <p:cNvPr id="17" name="AutoShape 24"/>
            <p:cNvSpPr>
              <a:spLocks noChangeArrowheads="1"/>
            </p:cNvSpPr>
            <p:nvPr/>
          </p:nvSpPr>
          <p:spPr bwMode="auto">
            <a:xfrm>
              <a:off x="1420" y="2041"/>
              <a:ext cx="1042" cy="528"/>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r>
                <a:rPr lang="en-US" sz="2000">
                  <a:solidFill>
                    <a:srgbClr val="000000"/>
                  </a:solidFill>
                  <a:latin typeface="Arial Narrow" pitchFamily="34" charset="0"/>
                </a:rPr>
                <a:t>Quota Management</a:t>
              </a:r>
              <a:endParaRPr lang="en-US" sz="2000"/>
            </a:p>
          </p:txBody>
        </p:sp>
      </p:grpSp>
    </p:spTree>
    <p:extLst>
      <p:ext uri="{BB962C8B-B14F-4D97-AF65-F5344CB8AC3E}">
        <p14:creationId xmlns:p14="http://schemas.microsoft.com/office/powerpoint/2010/main" xmlns="" val="9559528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Storage Quotas</a:t>
            </a:r>
          </a:p>
        </p:txBody>
      </p:sp>
      <p:sp>
        <p:nvSpPr>
          <p:cNvPr id="4" name="AutoShape 4"/>
          <p:cNvSpPr>
            <a:spLocks noChangeArrowheads="1"/>
          </p:cNvSpPr>
          <p:nvPr/>
        </p:nvSpPr>
        <p:spPr bwMode="auto">
          <a:xfrm>
            <a:off x="669925" y="2724150"/>
            <a:ext cx="7775575" cy="2730500"/>
          </a:xfrm>
          <a:prstGeom prst="roundRect">
            <a:avLst>
              <a:gd name="adj" fmla="val 4167"/>
            </a:avLst>
          </a:prstGeom>
          <a:solidFill>
            <a:srgbClr val="DEE7F1"/>
          </a:solidFill>
          <a:ln w="9525" algn="ctr">
            <a:solidFill>
              <a:srgbClr val="333333"/>
            </a:solidFill>
            <a:round/>
            <a:headEnd/>
            <a:tailEnd/>
          </a:ln>
        </p:spPr>
        <p:txBody>
          <a:bodyPr/>
          <a:lstStyle/>
          <a:p>
            <a:pPr algn="l"/>
            <a:r>
              <a:rPr lang="en-US" sz="2000"/>
              <a:t>Notification thresholds can be configured to:</a:t>
            </a:r>
          </a:p>
        </p:txBody>
      </p:sp>
      <p:sp>
        <p:nvSpPr>
          <p:cNvPr id="5" name="AutoShape 5"/>
          <p:cNvSpPr>
            <a:spLocks noChangeArrowheads="1"/>
          </p:cNvSpPr>
          <p:nvPr/>
        </p:nvSpPr>
        <p:spPr bwMode="auto">
          <a:xfrm>
            <a:off x="873125" y="3243263"/>
            <a:ext cx="7369175" cy="1928812"/>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dirty="0">
                <a:cs typeface="Times New Roman" pitchFamily="18" charset="0"/>
              </a:rPr>
              <a:t>Send </a:t>
            </a:r>
            <a:r>
              <a:rPr lang="en-US" dirty="0" smtClean="0">
                <a:cs typeface="Times New Roman" pitchFamily="18" charset="0"/>
              </a:rPr>
              <a:t>email </a:t>
            </a:r>
            <a:r>
              <a:rPr lang="en-US" dirty="0">
                <a:cs typeface="Times New Roman" pitchFamily="18" charset="0"/>
              </a:rPr>
              <a:t>notifications</a:t>
            </a:r>
          </a:p>
          <a:p>
            <a:pPr marL="228600" indent="-228600" algn="l">
              <a:lnSpc>
                <a:spcPct val="90000"/>
              </a:lnSpc>
              <a:spcBef>
                <a:spcPct val="40000"/>
              </a:spcBef>
              <a:buClr>
                <a:srgbClr val="006699"/>
              </a:buClr>
              <a:buFontTx/>
              <a:buChar char="•"/>
            </a:pPr>
            <a:r>
              <a:rPr lang="en-US" dirty="0">
                <a:cs typeface="Times New Roman" pitchFamily="18" charset="0"/>
              </a:rPr>
              <a:t>Log an event</a:t>
            </a:r>
          </a:p>
          <a:p>
            <a:pPr marL="228600" indent="-228600" algn="l">
              <a:lnSpc>
                <a:spcPct val="90000"/>
              </a:lnSpc>
              <a:spcBef>
                <a:spcPct val="40000"/>
              </a:spcBef>
              <a:buClr>
                <a:srgbClr val="006699"/>
              </a:buClr>
              <a:buFontTx/>
              <a:buChar char="•"/>
            </a:pPr>
            <a:r>
              <a:rPr lang="en-US" dirty="0">
                <a:cs typeface="Times New Roman" pitchFamily="18" charset="0"/>
              </a:rPr>
              <a:t>Run a command or script</a:t>
            </a:r>
          </a:p>
          <a:p>
            <a:pPr marL="228600" indent="-228600" algn="l">
              <a:lnSpc>
                <a:spcPct val="90000"/>
              </a:lnSpc>
              <a:spcBef>
                <a:spcPct val="40000"/>
              </a:spcBef>
              <a:buClr>
                <a:srgbClr val="006699"/>
              </a:buClr>
              <a:buFontTx/>
              <a:buChar char="•"/>
            </a:pPr>
            <a:r>
              <a:rPr lang="en-US" dirty="0">
                <a:cs typeface="Times New Roman" pitchFamily="18" charset="0"/>
              </a:rPr>
              <a:t>Generate storage reports</a:t>
            </a:r>
          </a:p>
        </p:txBody>
      </p:sp>
      <p:sp>
        <p:nvSpPr>
          <p:cNvPr id="6" name="AutoShape 6"/>
          <p:cNvSpPr>
            <a:spLocks noChangeArrowheads="1"/>
          </p:cNvSpPr>
          <p:nvPr/>
        </p:nvSpPr>
        <p:spPr bwMode="auto">
          <a:xfrm>
            <a:off x="673100" y="1460500"/>
            <a:ext cx="7775575" cy="1009650"/>
          </a:xfrm>
          <a:prstGeom prst="roundRect">
            <a:avLst>
              <a:gd name="adj" fmla="val 7389"/>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dirty="0"/>
              <a:t>Limiting storage space by using a hard or soft quota and generating notifications when the limits are approached</a:t>
            </a:r>
            <a:br>
              <a:rPr lang="en-US" dirty="0"/>
            </a:br>
            <a:r>
              <a:rPr lang="en-US" dirty="0"/>
              <a:t>or exceeded</a:t>
            </a:r>
          </a:p>
        </p:txBody>
      </p:sp>
    </p:spTree>
    <p:extLst>
      <p:ext uri="{BB962C8B-B14F-4D97-AF65-F5344CB8AC3E}">
        <p14:creationId xmlns:p14="http://schemas.microsoft.com/office/powerpoint/2010/main" xmlns="" val="27015354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File Screens</a:t>
            </a:r>
          </a:p>
        </p:txBody>
      </p:sp>
      <p:sp>
        <p:nvSpPr>
          <p:cNvPr id="4" name="AutoShape 4"/>
          <p:cNvSpPr>
            <a:spLocks noChangeArrowheads="1"/>
          </p:cNvSpPr>
          <p:nvPr/>
        </p:nvSpPr>
        <p:spPr bwMode="auto">
          <a:xfrm>
            <a:off x="395288" y="2500313"/>
            <a:ext cx="8248650" cy="2622550"/>
          </a:xfrm>
          <a:prstGeom prst="roundRect">
            <a:avLst>
              <a:gd name="adj" fmla="val 4167"/>
            </a:avLst>
          </a:prstGeom>
          <a:solidFill>
            <a:srgbClr val="DEE7F1"/>
          </a:solidFill>
          <a:ln w="9525" algn="ctr">
            <a:solidFill>
              <a:srgbClr val="333333"/>
            </a:solidFill>
            <a:round/>
            <a:headEnd/>
            <a:tailEnd/>
          </a:ln>
        </p:spPr>
        <p:txBody>
          <a:bodyPr/>
          <a:lstStyle/>
          <a:p>
            <a:pPr algn="l"/>
            <a:r>
              <a:rPr lang="en-US" sz="2000"/>
              <a:t>The File Screening Management node allows you to:</a:t>
            </a:r>
          </a:p>
        </p:txBody>
      </p:sp>
      <p:sp>
        <p:nvSpPr>
          <p:cNvPr id="5" name="AutoShape 5"/>
          <p:cNvSpPr>
            <a:spLocks noChangeAspect="1" noChangeArrowheads="1"/>
          </p:cNvSpPr>
          <p:nvPr/>
        </p:nvSpPr>
        <p:spPr bwMode="auto">
          <a:xfrm>
            <a:off x="631825" y="3035300"/>
            <a:ext cx="7788275" cy="180657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a:cs typeface="Times New Roman" pitchFamily="18" charset="0"/>
              </a:rPr>
              <a:t>Create file screens</a:t>
            </a:r>
          </a:p>
          <a:p>
            <a:pPr marL="228600" indent="-228600" algn="l">
              <a:lnSpc>
                <a:spcPct val="90000"/>
              </a:lnSpc>
              <a:spcBef>
                <a:spcPct val="40000"/>
              </a:spcBef>
              <a:buClr>
                <a:srgbClr val="006699"/>
              </a:buClr>
              <a:buFontTx/>
              <a:buChar char="•"/>
            </a:pPr>
            <a:r>
              <a:rPr lang="en-US">
                <a:cs typeface="Times New Roman" pitchFamily="18" charset="0"/>
              </a:rPr>
              <a:t>Define file screen templates</a:t>
            </a:r>
          </a:p>
          <a:p>
            <a:pPr marL="228600" indent="-228600" algn="l">
              <a:lnSpc>
                <a:spcPct val="90000"/>
              </a:lnSpc>
              <a:spcBef>
                <a:spcPct val="40000"/>
              </a:spcBef>
              <a:buClr>
                <a:srgbClr val="006699"/>
              </a:buClr>
              <a:buFontTx/>
              <a:buChar char="•"/>
            </a:pPr>
            <a:r>
              <a:rPr lang="en-US">
                <a:cs typeface="Times New Roman" pitchFamily="18" charset="0"/>
              </a:rPr>
              <a:t>Create file screen exceptions</a:t>
            </a:r>
          </a:p>
          <a:p>
            <a:pPr marL="228600" indent="-228600" algn="l">
              <a:lnSpc>
                <a:spcPct val="90000"/>
              </a:lnSpc>
              <a:spcBef>
                <a:spcPct val="40000"/>
              </a:spcBef>
              <a:buClr>
                <a:srgbClr val="006699"/>
              </a:buClr>
              <a:buFontTx/>
              <a:buChar char="•"/>
            </a:pPr>
            <a:r>
              <a:rPr lang="en-US">
                <a:cs typeface="Times New Roman" pitchFamily="18" charset="0"/>
              </a:rPr>
              <a:t>Create file groups</a:t>
            </a:r>
          </a:p>
        </p:txBody>
      </p:sp>
      <p:sp>
        <p:nvSpPr>
          <p:cNvPr id="6" name="AutoShape 6"/>
          <p:cNvSpPr>
            <a:spLocks noChangeArrowheads="1"/>
          </p:cNvSpPr>
          <p:nvPr/>
        </p:nvSpPr>
        <p:spPr bwMode="auto">
          <a:xfrm>
            <a:off x="390525" y="1454150"/>
            <a:ext cx="8251825" cy="735013"/>
          </a:xfrm>
          <a:prstGeom prst="roundRect">
            <a:avLst>
              <a:gd name="adj" fmla="val 12106"/>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dirty="0"/>
              <a:t>Provides a flexible method to control the types of files that are saved on company servers</a:t>
            </a:r>
          </a:p>
        </p:txBody>
      </p:sp>
      <p:grpSp>
        <p:nvGrpSpPr>
          <p:cNvPr id="7" name="Group 7"/>
          <p:cNvGrpSpPr>
            <a:grpSpLocks/>
          </p:cNvGrpSpPr>
          <p:nvPr/>
        </p:nvGrpSpPr>
        <p:grpSpPr bwMode="auto">
          <a:xfrm>
            <a:off x="6083300" y="4325938"/>
            <a:ext cx="1179513" cy="1371600"/>
            <a:chOff x="4291" y="3278"/>
            <a:chExt cx="743" cy="864"/>
          </a:xfrm>
        </p:grpSpPr>
        <p:pic>
          <p:nvPicPr>
            <p:cNvPr id="8" name="Picture 8" descr="Folder_FolderOpenWithDocumentWriting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91" y="3278"/>
              <a:ext cx="743" cy="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AutoShape 9"/>
            <p:cNvSpPr>
              <a:spLocks noChangeArrowheads="1"/>
            </p:cNvSpPr>
            <p:nvPr/>
          </p:nvSpPr>
          <p:spPr bwMode="auto">
            <a:xfrm>
              <a:off x="4700" y="3400"/>
              <a:ext cx="302" cy="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47 w 21600"/>
                <a:gd name="T25" fmla="*/ 3147 h 21600"/>
                <a:gd name="T26" fmla="*/ 18453 w 21600"/>
                <a:gd name="T27" fmla="*/ 1845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CC3300"/>
            </a:solidFill>
            <a:ln w="9525" algn="ctr">
              <a:solidFill>
                <a:srgbClr val="333333"/>
              </a:solidFill>
              <a:miter lim="800000"/>
              <a:headEnd/>
              <a:tailEnd/>
            </a:ln>
          </p:spPr>
          <p:txBody>
            <a:bodyPr wrap="none" anchor="ctr"/>
            <a:lstStyle/>
            <a:p>
              <a:endParaRPr lang="en-GB"/>
            </a:p>
          </p:txBody>
        </p:sp>
      </p:grpSp>
    </p:spTree>
    <p:extLst>
      <p:ext uri="{BB962C8B-B14F-4D97-AF65-F5344CB8AC3E}">
        <p14:creationId xmlns:p14="http://schemas.microsoft.com/office/powerpoint/2010/main" xmlns="" val="264003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Using Reports to Manage Storage</a:t>
            </a:r>
          </a:p>
        </p:txBody>
      </p:sp>
      <p:sp>
        <p:nvSpPr>
          <p:cNvPr id="4" name="AutoShape 4"/>
          <p:cNvSpPr>
            <a:spLocks noChangeArrowheads="1"/>
          </p:cNvSpPr>
          <p:nvPr/>
        </p:nvSpPr>
        <p:spPr bwMode="auto">
          <a:xfrm>
            <a:off x="1058863" y="2055813"/>
            <a:ext cx="7024687" cy="3906837"/>
          </a:xfrm>
          <a:prstGeom prst="roundRect">
            <a:avLst>
              <a:gd name="adj" fmla="val 1847"/>
            </a:avLst>
          </a:prstGeom>
          <a:solidFill>
            <a:srgbClr val="DEE7F1"/>
          </a:solidFill>
          <a:ln w="9525" algn="ctr">
            <a:solidFill>
              <a:srgbClr val="333333"/>
            </a:solidFill>
            <a:round/>
            <a:headEnd/>
            <a:tailEnd/>
          </a:ln>
        </p:spPr>
        <p:txBody>
          <a:bodyPr/>
          <a:lstStyle/>
          <a:p>
            <a:pPr algn="l"/>
            <a:r>
              <a:rPr lang="en-US" sz="2000"/>
              <a:t>Types of storage reports include:</a:t>
            </a:r>
          </a:p>
        </p:txBody>
      </p:sp>
      <p:sp>
        <p:nvSpPr>
          <p:cNvPr id="5" name="AutoShape 5"/>
          <p:cNvSpPr>
            <a:spLocks noChangeArrowheads="1"/>
          </p:cNvSpPr>
          <p:nvPr/>
        </p:nvSpPr>
        <p:spPr bwMode="auto">
          <a:xfrm>
            <a:off x="1327150" y="2565400"/>
            <a:ext cx="6488113" cy="3035300"/>
          </a:xfrm>
          <a:prstGeom prst="roundRect">
            <a:avLst>
              <a:gd name="adj" fmla="val 2074"/>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a:cs typeface="Times New Roman" pitchFamily="18" charset="0"/>
              </a:rPr>
              <a:t>Large Files</a:t>
            </a:r>
          </a:p>
          <a:p>
            <a:pPr marL="228600" indent="-228600" algn="l">
              <a:lnSpc>
                <a:spcPct val="90000"/>
              </a:lnSpc>
              <a:spcBef>
                <a:spcPct val="40000"/>
              </a:spcBef>
              <a:buClr>
                <a:srgbClr val="006699"/>
              </a:buClr>
              <a:buFontTx/>
              <a:buChar char="•"/>
            </a:pPr>
            <a:r>
              <a:rPr lang="en-US">
                <a:cs typeface="Times New Roman" pitchFamily="18" charset="0"/>
              </a:rPr>
              <a:t>Files by Owner</a:t>
            </a:r>
          </a:p>
          <a:p>
            <a:pPr marL="228600" indent="-228600" algn="l">
              <a:lnSpc>
                <a:spcPct val="90000"/>
              </a:lnSpc>
              <a:spcBef>
                <a:spcPct val="40000"/>
              </a:spcBef>
              <a:buClr>
                <a:srgbClr val="006699"/>
              </a:buClr>
              <a:buFontTx/>
              <a:buChar char="•"/>
            </a:pPr>
            <a:r>
              <a:rPr lang="en-US">
                <a:cs typeface="Times New Roman" pitchFamily="18" charset="0"/>
              </a:rPr>
              <a:t>Files by File Group</a:t>
            </a:r>
          </a:p>
          <a:p>
            <a:pPr marL="228600" indent="-228600" algn="l">
              <a:lnSpc>
                <a:spcPct val="90000"/>
              </a:lnSpc>
              <a:spcBef>
                <a:spcPct val="40000"/>
              </a:spcBef>
              <a:buClr>
                <a:srgbClr val="006699"/>
              </a:buClr>
              <a:buFontTx/>
              <a:buChar char="•"/>
            </a:pPr>
            <a:r>
              <a:rPr lang="en-US">
                <a:cs typeface="Times New Roman" pitchFamily="18" charset="0"/>
              </a:rPr>
              <a:t>Duplicate Files</a:t>
            </a:r>
          </a:p>
          <a:p>
            <a:pPr marL="228600" indent="-228600" algn="l">
              <a:lnSpc>
                <a:spcPct val="90000"/>
              </a:lnSpc>
              <a:spcBef>
                <a:spcPct val="40000"/>
              </a:spcBef>
              <a:buClr>
                <a:srgbClr val="006699"/>
              </a:buClr>
              <a:buFontTx/>
              <a:buChar char="•"/>
            </a:pPr>
            <a:r>
              <a:rPr lang="en-US">
                <a:cs typeface="Times New Roman" pitchFamily="18" charset="0"/>
              </a:rPr>
              <a:t>Least Recently Used Files</a:t>
            </a:r>
          </a:p>
          <a:p>
            <a:pPr marL="228600" indent="-228600" algn="l">
              <a:lnSpc>
                <a:spcPct val="90000"/>
              </a:lnSpc>
              <a:spcBef>
                <a:spcPct val="40000"/>
              </a:spcBef>
              <a:buClr>
                <a:srgbClr val="006699"/>
              </a:buClr>
              <a:buFontTx/>
              <a:buChar char="•"/>
            </a:pPr>
            <a:r>
              <a:rPr lang="en-US">
                <a:cs typeface="Times New Roman" pitchFamily="18" charset="0"/>
              </a:rPr>
              <a:t>Most Recently Used Files</a:t>
            </a:r>
          </a:p>
          <a:p>
            <a:pPr marL="228600" indent="-228600" algn="l">
              <a:lnSpc>
                <a:spcPct val="90000"/>
              </a:lnSpc>
              <a:spcBef>
                <a:spcPct val="40000"/>
              </a:spcBef>
              <a:buClr>
                <a:srgbClr val="006699"/>
              </a:buClr>
              <a:buFontTx/>
              <a:buChar char="•"/>
            </a:pPr>
            <a:r>
              <a:rPr lang="en-US">
                <a:cs typeface="Times New Roman" pitchFamily="18" charset="0"/>
              </a:rPr>
              <a:t>Quota Usage</a:t>
            </a:r>
          </a:p>
          <a:p>
            <a:pPr marL="228600" indent="-228600" algn="l">
              <a:lnSpc>
                <a:spcPct val="90000"/>
              </a:lnSpc>
              <a:spcBef>
                <a:spcPct val="40000"/>
              </a:spcBef>
              <a:buClr>
                <a:srgbClr val="006699"/>
              </a:buClr>
              <a:buFontTx/>
              <a:buChar char="•"/>
            </a:pPr>
            <a:r>
              <a:rPr lang="en-US">
                <a:cs typeface="Times New Roman" pitchFamily="18" charset="0"/>
              </a:rPr>
              <a:t>File Screening Audit</a:t>
            </a:r>
          </a:p>
        </p:txBody>
      </p:sp>
      <p:sp>
        <p:nvSpPr>
          <p:cNvPr id="6" name="AutoShape 7"/>
          <p:cNvSpPr>
            <a:spLocks noChangeArrowheads="1"/>
          </p:cNvSpPr>
          <p:nvPr/>
        </p:nvSpPr>
        <p:spPr bwMode="auto">
          <a:xfrm>
            <a:off x="1042988" y="1079500"/>
            <a:ext cx="7056437" cy="773113"/>
          </a:xfrm>
          <a:prstGeom prst="roundRect">
            <a:avLst>
              <a:gd name="adj" fmla="val 12106"/>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eaLnBrk="1" hangingPunct="1">
              <a:lnSpc>
                <a:spcPct val="90000"/>
              </a:lnSpc>
              <a:defRPr/>
            </a:pPr>
            <a:r>
              <a:rPr lang="en-US" dirty="0"/>
              <a:t>Storage reports provide information about file usage on a file server</a:t>
            </a:r>
          </a:p>
        </p:txBody>
      </p:sp>
      <p:pic>
        <p:nvPicPr>
          <p:cNvPr id="7" name="Picture 8" descr="Ser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81688" y="3384550"/>
            <a:ext cx="1454150"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descr="FilingCabine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92925" y="4006850"/>
            <a:ext cx="722313" cy="1243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9" descr="NotepadWithPe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59338" y="4967288"/>
            <a:ext cx="1379537"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63772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Use FSRM to Manage Storage</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Install the FSRM role service</a:t>
            </a:r>
            <a:endParaRPr lang="en-GB" b="0" dirty="0"/>
          </a:p>
          <a:p>
            <a:pPr lvl="0"/>
            <a:r>
              <a:rPr lang="en-US" b="0" dirty="0"/>
              <a:t>Configure storage quotas</a:t>
            </a:r>
            <a:endParaRPr lang="en-GB" b="0" dirty="0"/>
          </a:p>
          <a:p>
            <a:pPr lvl="0"/>
            <a:r>
              <a:rPr lang="en-US" b="0" dirty="0"/>
              <a:t>Configure file screens</a:t>
            </a:r>
            <a:endParaRPr lang="en-GB" b="0" dirty="0"/>
          </a:p>
          <a:p>
            <a:pPr lvl="0"/>
            <a:r>
              <a:rPr lang="en-US" b="0" dirty="0"/>
              <a:t>Test quotas and file screens</a:t>
            </a:r>
            <a:endParaRPr lang="en-GB" b="0" dirty="0"/>
          </a:p>
          <a:p>
            <a:pPr lvl="0"/>
            <a:r>
              <a:rPr lang="en-US" b="0" dirty="0"/>
              <a:t>Generate storage reports</a:t>
            </a:r>
            <a:endParaRPr lang="en-GB" b="0" dirty="0"/>
          </a:p>
          <a:p>
            <a:endParaRPr lang="en-US" b="0" dirty="0"/>
          </a:p>
        </p:txBody>
      </p:sp>
    </p:spTree>
    <p:extLst>
      <p:ext uri="{BB962C8B-B14F-4D97-AF65-F5344CB8AC3E}">
        <p14:creationId xmlns:p14="http://schemas.microsoft.com/office/powerpoint/2010/main" xmlns="" val="26956424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xmlns="" val="24895393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smtClean="0"/>
              <a:t>Provisioning File Services</a:t>
            </a:r>
          </a:p>
          <a:p>
            <a:r>
              <a:rPr lang="en-US" dirty="0"/>
              <a:t>Provisioning </a:t>
            </a:r>
            <a:r>
              <a:rPr lang="en-US" dirty="0" smtClean="0"/>
              <a:t>and Managing Storage</a:t>
            </a:r>
          </a:p>
          <a:p>
            <a:r>
              <a:rPr lang="en-US" dirty="0" smtClean="0"/>
              <a:t>Provisioning and Managing Network Print Services</a:t>
            </a:r>
          </a:p>
          <a:p>
            <a:r>
              <a:rPr lang="en-US" dirty="0" smtClean="0"/>
              <a:t>Migrating File and Print Services</a:t>
            </a:r>
          </a:p>
          <a:p>
            <a:pPr eaLnBrk="1" hangingPunct="1"/>
            <a:endParaRPr lang="en-US" dirty="0" smtClean="0"/>
          </a:p>
        </p:txBody>
      </p:sp>
    </p:spTree>
    <p:extLst>
      <p:ext uri="{BB962C8B-B14F-4D97-AF65-F5344CB8AC3E}">
        <p14:creationId xmlns:p14="http://schemas.microsoft.com/office/powerpoint/2010/main" xmlns=""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xmlns="" val="36034879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xmlns="" val="27218284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a:t>
            </a:r>
            <a:r>
              <a:rPr lang="en-US" dirty="0"/>
              <a:t>Provisioning and Managing Network Print Services</a:t>
            </a:r>
            <a:endParaRPr lang="en-US" dirty="0" smtClean="0"/>
          </a:p>
        </p:txBody>
      </p:sp>
      <p:sp>
        <p:nvSpPr>
          <p:cNvPr id="6147" name="Rectangle 3"/>
          <p:cNvSpPr>
            <a:spLocks noGrp="1" noChangeArrowheads="1"/>
          </p:cNvSpPr>
          <p:nvPr>
            <p:ph type="body" idx="1"/>
          </p:nvPr>
        </p:nvSpPr>
        <p:spPr/>
        <p:txBody>
          <a:bodyPr/>
          <a:lstStyle/>
          <a:p>
            <a:r>
              <a:rPr lang="en-GB" dirty="0" smtClean="0"/>
              <a:t>Overview of Shared Printing</a:t>
            </a:r>
          </a:p>
          <a:p>
            <a:r>
              <a:rPr lang="en-GB" dirty="0" smtClean="0"/>
              <a:t>Choosing to Implement a Print Server</a:t>
            </a:r>
            <a:endParaRPr lang="en-GB" dirty="0"/>
          </a:p>
          <a:p>
            <a:r>
              <a:rPr lang="en-GB" dirty="0" smtClean="0"/>
              <a:t>Planning Printer Access </a:t>
            </a:r>
            <a:r>
              <a:rPr lang="en-GB" dirty="0"/>
              <a:t>Permissions</a:t>
            </a:r>
          </a:p>
          <a:p>
            <a:r>
              <a:rPr lang="en-GB" dirty="0" smtClean="0"/>
              <a:t>Ensuring Availability</a:t>
            </a:r>
            <a:endParaRPr lang="en-GB" dirty="0"/>
          </a:p>
          <a:p>
            <a:r>
              <a:rPr lang="en-GB" dirty="0" smtClean="0"/>
              <a:t>Demonstration: How to Publish </a:t>
            </a:r>
            <a:r>
              <a:rPr lang="en-GB" dirty="0"/>
              <a:t>Printers </a:t>
            </a:r>
            <a:endParaRPr lang="en-GB" dirty="0" smtClean="0"/>
          </a:p>
          <a:p>
            <a:endParaRPr lang="en-US" dirty="0" smtClean="0"/>
          </a:p>
          <a:p>
            <a:pPr eaLnBrk="1" hangingPunct="1"/>
            <a:endParaRPr lang="en-GB" dirty="0" smtClean="0"/>
          </a:p>
        </p:txBody>
      </p:sp>
    </p:spTree>
    <p:extLst>
      <p:ext uri="{BB962C8B-B14F-4D97-AF65-F5344CB8AC3E}">
        <p14:creationId xmlns:p14="http://schemas.microsoft.com/office/powerpoint/2010/main" xmlns="" val="36896931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Overview of Shared Printing</a:t>
            </a:r>
          </a:p>
        </p:txBody>
      </p:sp>
      <p:pic>
        <p:nvPicPr>
          <p:cNvPr id="4" name="Picture 3" descr="Printer_Network.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59500" y="4006850"/>
            <a:ext cx="2725738" cy="269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Content Placeholder 17"/>
          <p:cNvSpPr>
            <a:spLocks noGrp="1"/>
          </p:cNvSpPr>
          <p:nvPr>
            <p:ph idx="1"/>
          </p:nvPr>
        </p:nvSpPr>
        <p:spPr>
          <a:xfrm>
            <a:off x="458788" y="992188"/>
            <a:ext cx="3871912" cy="4386262"/>
          </a:xfrm>
        </p:spPr>
        <p:txBody>
          <a:bodyPr/>
          <a:lstStyle/>
          <a:p>
            <a:r>
              <a:rPr lang="en-US" smtClean="0"/>
              <a:t>Print queue</a:t>
            </a:r>
            <a:endParaRPr lang="en-GB" smtClean="0"/>
          </a:p>
          <a:p>
            <a:r>
              <a:rPr lang="en-US" smtClean="0"/>
              <a:t>Print spooler</a:t>
            </a:r>
            <a:endParaRPr lang="en-GB" smtClean="0"/>
          </a:p>
          <a:p>
            <a:r>
              <a:rPr lang="en-US" smtClean="0"/>
              <a:t>Printer ports</a:t>
            </a:r>
            <a:endParaRPr lang="en-GB" smtClean="0"/>
          </a:p>
          <a:p>
            <a:r>
              <a:rPr lang="en-US" smtClean="0"/>
              <a:t>Printer driver</a:t>
            </a:r>
            <a:endParaRPr lang="en-GB" smtClean="0"/>
          </a:p>
          <a:p>
            <a:r>
              <a:rPr lang="en-US" smtClean="0"/>
              <a:t>Print server cluster</a:t>
            </a:r>
            <a:endParaRPr lang="en-GB" smtClean="0"/>
          </a:p>
        </p:txBody>
      </p:sp>
    </p:spTree>
    <p:extLst>
      <p:ext uri="{BB962C8B-B14F-4D97-AF65-F5344CB8AC3E}">
        <p14:creationId xmlns:p14="http://schemas.microsoft.com/office/powerpoint/2010/main" xmlns="" val="13483665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Choosing to Implement a Print Server</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7750" y="908050"/>
            <a:ext cx="7048500" cy="5505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3" descr="Server.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97700" y="4460875"/>
            <a:ext cx="1471613" cy="173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4" descr="Printer_Desktop.png"/>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39013" y="5062538"/>
            <a:ext cx="1531937" cy="135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78542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Printer Access Permissions</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76475" y="990600"/>
            <a:ext cx="4591050" cy="487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7606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Ensuring Availability</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76475" y="962025"/>
            <a:ext cx="4591050" cy="4933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435626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Publish Printers</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Install the Print and Document Services role</a:t>
            </a:r>
            <a:endParaRPr lang="en-GB" b="0" dirty="0"/>
          </a:p>
          <a:p>
            <a:pPr lvl="0"/>
            <a:r>
              <a:rPr lang="en-US" b="0" dirty="0"/>
              <a:t>Share a printer</a:t>
            </a:r>
            <a:endParaRPr lang="en-GB" b="0" dirty="0"/>
          </a:p>
          <a:p>
            <a:pPr lvl="0"/>
            <a:r>
              <a:rPr lang="en-US" b="0" dirty="0"/>
              <a:t>List the printer in AD DS</a:t>
            </a:r>
            <a:endParaRPr lang="en-GB" b="0" dirty="0"/>
          </a:p>
          <a:p>
            <a:endParaRPr lang="en-US" b="0" dirty="0"/>
          </a:p>
        </p:txBody>
      </p:sp>
    </p:spTree>
    <p:extLst>
      <p:ext uri="{BB962C8B-B14F-4D97-AF65-F5344CB8AC3E}">
        <p14:creationId xmlns:p14="http://schemas.microsoft.com/office/powerpoint/2010/main" xmlns="" val="27790506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p:spPr>
        <p:txBody>
          <a:bodyPr wrap="none" anchor="ctr"/>
          <a:lstStyle/>
          <a:p>
            <a:endParaRPr lang="en-US" dirty="0"/>
          </a:p>
        </p:txBody>
      </p:sp>
    </p:spTree>
    <p:extLst>
      <p:ext uri="{BB962C8B-B14F-4D97-AF65-F5344CB8AC3E}">
        <p14:creationId xmlns:p14="http://schemas.microsoft.com/office/powerpoint/2010/main" xmlns="" val="6748351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4: </a:t>
            </a:r>
            <a:r>
              <a:rPr lang="en-US" dirty="0"/>
              <a:t>Migrating File and Print Services</a:t>
            </a:r>
            <a:endParaRPr lang="en-US" dirty="0" smtClean="0"/>
          </a:p>
        </p:txBody>
      </p:sp>
      <p:sp>
        <p:nvSpPr>
          <p:cNvPr id="6147" name="Rectangle 3"/>
          <p:cNvSpPr>
            <a:spLocks noGrp="1" noChangeArrowheads="1"/>
          </p:cNvSpPr>
          <p:nvPr>
            <p:ph type="body" idx="1"/>
          </p:nvPr>
        </p:nvSpPr>
        <p:spPr/>
        <p:txBody>
          <a:bodyPr/>
          <a:lstStyle/>
          <a:p>
            <a:pPr marL="342900" indent="-342900"/>
            <a:r>
              <a:rPr lang="en-US" dirty="0"/>
              <a:t>Discussion: </a:t>
            </a:r>
            <a:r>
              <a:rPr lang="ga-IE" dirty="0"/>
              <a:t>Why Migrate Files Services to </a:t>
            </a:r>
            <a:r>
              <a:rPr lang="en-US" dirty="0"/>
              <a:t/>
            </a:r>
            <a:br>
              <a:rPr lang="en-US" dirty="0"/>
            </a:br>
            <a:r>
              <a:rPr lang="ga-IE" dirty="0"/>
              <a:t>Windows Server</a:t>
            </a:r>
            <a:r>
              <a:rPr lang="en-US" dirty="0"/>
              <a:t> </a:t>
            </a:r>
            <a:r>
              <a:rPr lang="ga-IE" dirty="0"/>
              <a:t>2008 R2</a:t>
            </a:r>
          </a:p>
          <a:p>
            <a:pPr marL="342900" indent="-342900"/>
            <a:r>
              <a:rPr lang="en-US" dirty="0"/>
              <a:t>Discussion: </a:t>
            </a:r>
            <a:r>
              <a:rPr lang="ga-IE" dirty="0"/>
              <a:t>Why Migrate </a:t>
            </a:r>
            <a:r>
              <a:rPr lang="en-US" dirty="0"/>
              <a:t>Print Services</a:t>
            </a:r>
            <a:r>
              <a:rPr lang="ga-IE" dirty="0"/>
              <a:t> to </a:t>
            </a:r>
            <a:r>
              <a:rPr lang="en-US" dirty="0"/>
              <a:t/>
            </a:r>
            <a:br>
              <a:rPr lang="en-US" dirty="0"/>
            </a:br>
            <a:r>
              <a:rPr lang="ga-IE" dirty="0"/>
              <a:t>Windows Server 2008 R2</a:t>
            </a:r>
            <a:r>
              <a:rPr lang="en-US" dirty="0"/>
              <a:t> </a:t>
            </a:r>
          </a:p>
          <a:p>
            <a:pPr marL="342900" indent="-342900"/>
            <a:r>
              <a:rPr lang="en-US" dirty="0" smtClean="0"/>
              <a:t>Migrating File </a:t>
            </a:r>
            <a:r>
              <a:rPr lang="en-US" dirty="0"/>
              <a:t>Service</a:t>
            </a:r>
            <a:r>
              <a:rPr lang="ga-IE" dirty="0"/>
              <a:t>s</a:t>
            </a:r>
            <a:endParaRPr lang="en-US" dirty="0"/>
          </a:p>
          <a:p>
            <a:pPr marL="342900" indent="-342900"/>
            <a:r>
              <a:rPr lang="en-US" dirty="0"/>
              <a:t>Migrating </a:t>
            </a:r>
            <a:r>
              <a:rPr lang="en-US" dirty="0" smtClean="0"/>
              <a:t>Print Services</a:t>
            </a:r>
            <a:endParaRPr lang="en-US" dirty="0"/>
          </a:p>
          <a:p>
            <a:endParaRPr lang="en-US" dirty="0" smtClean="0"/>
          </a:p>
          <a:p>
            <a:pPr eaLnBrk="1" hangingPunct="1"/>
            <a:endParaRPr lang="en-GB" dirty="0" smtClean="0"/>
          </a:p>
        </p:txBody>
      </p:sp>
    </p:spTree>
    <p:extLst>
      <p:ext uri="{BB962C8B-B14F-4D97-AF65-F5344CB8AC3E}">
        <p14:creationId xmlns:p14="http://schemas.microsoft.com/office/powerpoint/2010/main" xmlns="" val="30938278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a:t>
            </a:r>
            <a:r>
              <a:rPr lang="en-US" dirty="0"/>
              <a:t>: Provisioning File Services</a:t>
            </a:r>
            <a:endParaRPr lang="en-US" dirty="0" smtClean="0"/>
          </a:p>
        </p:txBody>
      </p:sp>
      <p:sp>
        <p:nvSpPr>
          <p:cNvPr id="6147" name="Rectangle 3"/>
          <p:cNvSpPr>
            <a:spLocks noGrp="1" noChangeArrowheads="1"/>
          </p:cNvSpPr>
          <p:nvPr>
            <p:ph type="body" idx="1"/>
          </p:nvPr>
        </p:nvSpPr>
        <p:spPr/>
        <p:txBody>
          <a:bodyPr/>
          <a:lstStyle/>
          <a:p>
            <a:r>
              <a:rPr lang="en-GB" dirty="0" smtClean="0"/>
              <a:t>What Are the File Services Role Services?</a:t>
            </a:r>
          </a:p>
          <a:p>
            <a:r>
              <a:rPr lang="en-GB" dirty="0" smtClean="0"/>
              <a:t>Discussion: Problems with Sharing Files and Folders </a:t>
            </a:r>
            <a:endParaRPr lang="en-GB" dirty="0"/>
          </a:p>
          <a:p>
            <a:r>
              <a:rPr lang="en-GB" dirty="0" smtClean="0"/>
              <a:t>Planning File Servers</a:t>
            </a:r>
          </a:p>
          <a:p>
            <a:r>
              <a:rPr lang="en-US" dirty="0"/>
              <a:t>Planning Shared Folders</a:t>
            </a:r>
            <a:endParaRPr lang="en-US" dirty="0" smtClean="0"/>
          </a:p>
          <a:p>
            <a:r>
              <a:rPr lang="en-US" dirty="0" smtClean="0"/>
              <a:t>Best </a:t>
            </a:r>
            <a:r>
              <a:rPr lang="en-US" dirty="0"/>
              <a:t>Practices for Sharing Folders</a:t>
            </a:r>
            <a:endParaRPr lang="en-GB" dirty="0" smtClean="0"/>
          </a:p>
          <a:p>
            <a:r>
              <a:rPr lang="en-GB" dirty="0" smtClean="0"/>
              <a:t>Managing Access Permissions</a:t>
            </a:r>
          </a:p>
          <a:p>
            <a:r>
              <a:rPr lang="en-GB" dirty="0"/>
              <a:t>Offline Data Access</a:t>
            </a:r>
          </a:p>
          <a:p>
            <a:r>
              <a:rPr lang="en-GB" dirty="0" smtClean="0"/>
              <a:t>Planning </a:t>
            </a:r>
            <a:r>
              <a:rPr lang="en-GB" dirty="0"/>
              <a:t>Indexing</a:t>
            </a:r>
          </a:p>
          <a:p>
            <a:pPr eaLnBrk="1" hangingPunct="1"/>
            <a:endParaRPr lang="en-GB" dirty="0" smtClean="0"/>
          </a:p>
        </p:txBody>
      </p:sp>
    </p:spTree>
    <p:extLst>
      <p:ext uri="{BB962C8B-B14F-4D97-AF65-F5344CB8AC3E}">
        <p14:creationId xmlns:p14="http://schemas.microsoft.com/office/powerpoint/2010/main" xmlns="" val="3522032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dirty="0"/>
              <a:t>Discussion: Why Migrate Files Services to Windows Server 2008 </a:t>
            </a:r>
            <a:r>
              <a:rPr lang="ga-IE" dirty="0" smtClean="0"/>
              <a:t>R2</a:t>
            </a:r>
            <a:r>
              <a:rPr lang="en-GB" dirty="0" smtClean="0"/>
              <a:t>?</a:t>
            </a:r>
            <a:endParaRPr lang="en-GB" dirty="0"/>
          </a:p>
        </p:txBody>
      </p:sp>
      <p:sp>
        <p:nvSpPr>
          <p:cNvPr id="4" name="AutoShape 3"/>
          <p:cNvSpPr>
            <a:spLocks noChangeArrowheads="1"/>
          </p:cNvSpPr>
          <p:nvPr/>
        </p:nvSpPr>
        <p:spPr bwMode="auto">
          <a:xfrm>
            <a:off x="450850" y="1265238"/>
            <a:ext cx="8267700" cy="5006975"/>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5" name="Rectangle 3"/>
          <p:cNvSpPr>
            <a:spLocks noChangeArrowheads="1"/>
          </p:cNvSpPr>
          <p:nvPr/>
        </p:nvSpPr>
        <p:spPr bwMode="auto">
          <a:xfrm>
            <a:off x="676275" y="1465263"/>
            <a:ext cx="7172325"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en-US" sz="2000"/>
              <a:t>Changes in Distributed File System:</a:t>
            </a:r>
          </a:p>
        </p:txBody>
      </p:sp>
      <p:sp>
        <p:nvSpPr>
          <p:cNvPr id="6" name="Rounded Rectangle 844806"/>
          <p:cNvSpPr>
            <a:spLocks noChangeArrowheads="1"/>
          </p:cNvSpPr>
          <p:nvPr/>
        </p:nvSpPr>
        <p:spPr bwMode="auto">
          <a:xfrm>
            <a:off x="619125" y="1939925"/>
            <a:ext cx="7929563" cy="404653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a:t>Access-based enumeration for DFS resources </a:t>
            </a:r>
            <a:endParaRPr lang="en-US" sz="2000"/>
          </a:p>
          <a:p>
            <a:pPr marL="342900" indent="-342900">
              <a:buFontTx/>
              <a:buChar char="•"/>
            </a:pPr>
            <a:r>
              <a:rPr lang="en-US"/>
              <a:t>More performance counters to monitor different aspects of DFS </a:t>
            </a:r>
            <a:endParaRPr lang="en-US" sz="2000"/>
          </a:p>
          <a:p>
            <a:pPr marL="342900" indent="-342900">
              <a:buFontTx/>
              <a:buChar char="•"/>
            </a:pPr>
            <a:r>
              <a:rPr lang="en-US"/>
              <a:t>Better performance when using namespaces of 5,000 or more DFS folders </a:t>
            </a:r>
            <a:endParaRPr lang="en-US" sz="2000"/>
          </a:p>
          <a:p>
            <a:pPr marL="342900" indent="-342900">
              <a:buFontTx/>
              <a:buChar char="•"/>
            </a:pPr>
            <a:r>
              <a:rPr lang="en-US"/>
              <a:t>Better text description of Dfsdiag.exe </a:t>
            </a:r>
          </a:p>
          <a:p>
            <a:pPr marL="342900" indent="-342900">
              <a:buFontTx/>
              <a:buChar char="•"/>
            </a:pPr>
            <a:r>
              <a:rPr lang="en-US"/>
              <a:t>Administrators can selectively disable root referrals to execute maintenance tasks on them </a:t>
            </a:r>
          </a:p>
          <a:p>
            <a:pPr marL="342900" indent="-342900">
              <a:buFontTx/>
              <a:buChar char="•"/>
            </a:pPr>
            <a:r>
              <a:rPr lang="en-US"/>
              <a:t>DFS Replication can be used in a failover cluster </a:t>
            </a:r>
          </a:p>
          <a:p>
            <a:pPr marL="342900" indent="-342900">
              <a:buFontTx/>
              <a:buChar char="•"/>
            </a:pPr>
            <a:r>
              <a:rPr lang="en-US"/>
              <a:t>Administrators can setup Read-only replicated folders in a specific server </a:t>
            </a:r>
          </a:p>
          <a:p>
            <a:pPr marL="342900" indent="-342900">
              <a:buFontTx/>
              <a:buChar char="•"/>
            </a:pPr>
            <a:r>
              <a:rPr lang="en-US"/>
              <a:t>SYSVOL is read-only in an RODC </a:t>
            </a:r>
          </a:p>
          <a:p>
            <a:pPr marL="342900" indent="-342900">
              <a:buFontTx/>
              <a:buChar char="•"/>
            </a:pPr>
            <a:r>
              <a:rPr lang="en-US"/>
              <a:t>Dfrsdiag.exe now provides more diagnostic features </a:t>
            </a:r>
            <a:endParaRPr lang="en-GB"/>
          </a:p>
        </p:txBody>
      </p:sp>
      <p:grpSp>
        <p:nvGrpSpPr>
          <p:cNvPr id="7" name="Grupo 32"/>
          <p:cNvGrpSpPr>
            <a:grpSpLocks/>
          </p:cNvGrpSpPr>
          <p:nvPr/>
        </p:nvGrpSpPr>
        <p:grpSpPr bwMode="auto">
          <a:xfrm>
            <a:off x="290513" y="1074738"/>
            <a:ext cx="8591550" cy="5311775"/>
            <a:chOff x="183" y="677"/>
            <a:chExt cx="5412" cy="3346"/>
          </a:xfrm>
        </p:grpSpPr>
        <p:sp>
          <p:nvSpPr>
            <p:cNvPr id="8" name="Rectángulo 33"/>
            <p:cNvSpPr>
              <a:spLocks noChangeArrowheads="1"/>
            </p:cNvSpPr>
            <p:nvPr/>
          </p:nvSpPr>
          <p:spPr bwMode="auto">
            <a:xfrm>
              <a:off x="183" y="677"/>
              <a:ext cx="5412" cy="3346"/>
            </a:xfrm>
            <a:prstGeom prst="rect">
              <a:avLst/>
            </a:prstGeom>
            <a:solidFill>
              <a:schemeClr val="accent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s-ES"/>
            </a:p>
          </p:txBody>
        </p:sp>
        <p:sp>
          <p:nvSpPr>
            <p:cNvPr id="9" name="AutoShape 3"/>
            <p:cNvSpPr>
              <a:spLocks noChangeArrowheads="1"/>
            </p:cNvSpPr>
            <p:nvPr/>
          </p:nvSpPr>
          <p:spPr bwMode="auto">
            <a:xfrm>
              <a:off x="284" y="797"/>
              <a:ext cx="5208" cy="1554"/>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10" name="Rectangle 3"/>
            <p:cNvSpPr>
              <a:spLocks noChangeArrowheads="1"/>
            </p:cNvSpPr>
            <p:nvPr/>
          </p:nvSpPr>
          <p:spPr bwMode="auto">
            <a:xfrm>
              <a:off x="426" y="923"/>
              <a:ext cx="451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en-US" sz="2000"/>
                <a:t>Changes in Network File System:</a:t>
              </a:r>
            </a:p>
          </p:txBody>
        </p:sp>
        <p:sp>
          <p:nvSpPr>
            <p:cNvPr id="11" name="Rounded Rectangle 844806"/>
            <p:cNvSpPr>
              <a:spLocks noChangeArrowheads="1"/>
            </p:cNvSpPr>
            <p:nvPr/>
          </p:nvSpPr>
          <p:spPr bwMode="auto">
            <a:xfrm>
              <a:off x="410" y="1261"/>
              <a:ext cx="4955" cy="916"/>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a:t>Support for Netgroup </a:t>
              </a:r>
              <a:endParaRPr lang="en-US" sz="2000"/>
            </a:p>
            <a:p>
              <a:pPr marL="342900" indent="-342900">
                <a:buFontTx/>
                <a:buChar char="•"/>
              </a:pPr>
              <a:r>
                <a:rPr lang="en-US"/>
                <a:t>Support for RPCSEC_GSS </a:t>
              </a:r>
              <a:endParaRPr lang="en-US" sz="2000"/>
            </a:p>
            <a:p>
              <a:pPr marL="342900" indent="-342900">
                <a:buFontTx/>
                <a:buChar char="•"/>
              </a:pPr>
              <a:r>
                <a:rPr lang="en-US"/>
                <a:t>Remote NFS management is available by using WMI </a:t>
              </a:r>
              <a:endParaRPr lang="en-US" sz="2000"/>
            </a:p>
            <a:p>
              <a:pPr marL="342900" indent="-342900">
                <a:buFontTx/>
                <a:buChar char="•"/>
              </a:pPr>
              <a:r>
                <a:rPr lang="en-US"/>
                <a:t>New access for unmapped UNIX Users is available </a:t>
              </a:r>
            </a:p>
          </p:txBody>
        </p:sp>
      </p:grpSp>
      <p:grpSp>
        <p:nvGrpSpPr>
          <p:cNvPr id="12" name="Grupo 37"/>
          <p:cNvGrpSpPr>
            <a:grpSpLocks/>
          </p:cNvGrpSpPr>
          <p:nvPr/>
        </p:nvGrpSpPr>
        <p:grpSpPr bwMode="auto">
          <a:xfrm>
            <a:off x="333375" y="1176338"/>
            <a:ext cx="8578850" cy="4905375"/>
            <a:chOff x="210" y="741"/>
            <a:chExt cx="5404" cy="3090"/>
          </a:xfrm>
        </p:grpSpPr>
        <p:sp>
          <p:nvSpPr>
            <p:cNvPr id="13" name="Rectángulo 38"/>
            <p:cNvSpPr>
              <a:spLocks noChangeArrowheads="1"/>
            </p:cNvSpPr>
            <p:nvPr/>
          </p:nvSpPr>
          <p:spPr bwMode="auto">
            <a:xfrm>
              <a:off x="210" y="741"/>
              <a:ext cx="5404" cy="3090"/>
            </a:xfrm>
            <a:prstGeom prst="rect">
              <a:avLst/>
            </a:prstGeom>
            <a:solidFill>
              <a:schemeClr val="accent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s-ES"/>
            </a:p>
          </p:txBody>
        </p:sp>
        <p:sp>
          <p:nvSpPr>
            <p:cNvPr id="14" name="AutoShape 3"/>
            <p:cNvSpPr>
              <a:spLocks noChangeArrowheads="1"/>
            </p:cNvSpPr>
            <p:nvPr/>
          </p:nvSpPr>
          <p:spPr bwMode="auto">
            <a:xfrm>
              <a:off x="293" y="797"/>
              <a:ext cx="5208" cy="1627"/>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15" name="Rectangle 3"/>
            <p:cNvSpPr>
              <a:spLocks noChangeArrowheads="1"/>
            </p:cNvSpPr>
            <p:nvPr/>
          </p:nvSpPr>
          <p:spPr bwMode="auto">
            <a:xfrm>
              <a:off x="435" y="923"/>
              <a:ext cx="451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en-US" sz="2000"/>
                <a:t>Changes to Offline Files:</a:t>
              </a:r>
            </a:p>
          </p:txBody>
        </p:sp>
        <p:sp>
          <p:nvSpPr>
            <p:cNvPr id="16" name="Rounded Rectangle 844806"/>
            <p:cNvSpPr>
              <a:spLocks noChangeArrowheads="1"/>
            </p:cNvSpPr>
            <p:nvPr/>
          </p:nvSpPr>
          <p:spPr bwMode="auto">
            <a:xfrm>
              <a:off x="419" y="1261"/>
              <a:ext cx="4955" cy="916"/>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a:t>Fast first logon </a:t>
              </a:r>
              <a:endParaRPr lang="en-US" sz="2000"/>
            </a:p>
            <a:p>
              <a:pPr marL="342900" indent="-342900">
                <a:buFontTx/>
                <a:buChar char="•"/>
              </a:pPr>
              <a:r>
                <a:rPr lang="en-US"/>
                <a:t>Usually Offline support with Backgroud Sync </a:t>
              </a:r>
              <a:endParaRPr lang="en-US" sz="2000"/>
            </a:p>
            <a:p>
              <a:pPr marL="342900" indent="-342900">
                <a:buFontTx/>
                <a:buChar char="•"/>
              </a:pPr>
              <a:r>
                <a:rPr lang="en-US"/>
                <a:t>File exclusion lists </a:t>
              </a:r>
              <a:endParaRPr lang="en-US" sz="2000"/>
            </a:p>
            <a:p>
              <a:pPr marL="342900" indent="-342900">
                <a:buFontTx/>
                <a:buChar char="•"/>
              </a:pPr>
              <a:r>
                <a:rPr lang="en-US"/>
                <a:t>Transparent Caching </a:t>
              </a:r>
            </a:p>
          </p:txBody>
        </p:sp>
      </p:grpSp>
      <p:grpSp>
        <p:nvGrpSpPr>
          <p:cNvPr id="17" name="Grupo 42"/>
          <p:cNvGrpSpPr>
            <a:grpSpLocks/>
          </p:cNvGrpSpPr>
          <p:nvPr/>
        </p:nvGrpSpPr>
        <p:grpSpPr bwMode="auto">
          <a:xfrm>
            <a:off x="304800" y="1058863"/>
            <a:ext cx="8593138" cy="5226050"/>
            <a:chOff x="192" y="667"/>
            <a:chExt cx="5413" cy="3292"/>
          </a:xfrm>
        </p:grpSpPr>
        <p:sp>
          <p:nvSpPr>
            <p:cNvPr id="18" name="Rectángulo 43"/>
            <p:cNvSpPr>
              <a:spLocks noChangeArrowheads="1"/>
            </p:cNvSpPr>
            <p:nvPr/>
          </p:nvSpPr>
          <p:spPr bwMode="auto">
            <a:xfrm>
              <a:off x="192" y="667"/>
              <a:ext cx="5413" cy="3292"/>
            </a:xfrm>
            <a:prstGeom prst="rect">
              <a:avLst/>
            </a:prstGeom>
            <a:solidFill>
              <a:schemeClr val="accent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s-ES"/>
            </a:p>
          </p:txBody>
        </p:sp>
        <p:sp>
          <p:nvSpPr>
            <p:cNvPr id="19" name="AutoShape 3"/>
            <p:cNvSpPr>
              <a:spLocks noChangeArrowheads="1"/>
            </p:cNvSpPr>
            <p:nvPr/>
          </p:nvSpPr>
          <p:spPr bwMode="auto">
            <a:xfrm>
              <a:off x="210" y="897"/>
              <a:ext cx="5208" cy="1280"/>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20" name="Rectangle 3"/>
            <p:cNvSpPr>
              <a:spLocks noChangeArrowheads="1"/>
            </p:cNvSpPr>
            <p:nvPr/>
          </p:nvSpPr>
          <p:spPr bwMode="auto">
            <a:xfrm>
              <a:off x="288" y="1051"/>
              <a:ext cx="451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en-US" sz="2000"/>
                <a:t>Changes in FSRM since Windows Server 2008:</a:t>
              </a:r>
            </a:p>
          </p:txBody>
        </p:sp>
        <p:sp>
          <p:nvSpPr>
            <p:cNvPr id="21" name="Rounded Rectangle 844806"/>
            <p:cNvSpPr>
              <a:spLocks noChangeArrowheads="1"/>
            </p:cNvSpPr>
            <p:nvPr/>
          </p:nvSpPr>
          <p:spPr bwMode="auto">
            <a:xfrm>
              <a:off x="315" y="1318"/>
              <a:ext cx="4963" cy="6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sz="2000"/>
                <a:t>New file classifications</a:t>
              </a:r>
            </a:p>
            <a:p>
              <a:pPr marL="342900" indent="-342900">
                <a:buFontTx/>
                <a:buChar char="•"/>
              </a:pPr>
              <a:r>
                <a:rPr lang="en-US" sz="2000"/>
                <a:t>File management tasks can be used to create different scheduled tasks</a:t>
              </a:r>
            </a:p>
          </p:txBody>
        </p:sp>
      </p:grpSp>
      <p:grpSp>
        <p:nvGrpSpPr>
          <p:cNvPr id="22" name="Grupo 47"/>
          <p:cNvGrpSpPr>
            <a:grpSpLocks/>
          </p:cNvGrpSpPr>
          <p:nvPr/>
        </p:nvGrpSpPr>
        <p:grpSpPr bwMode="auto">
          <a:xfrm>
            <a:off x="231775" y="1103313"/>
            <a:ext cx="8680450" cy="5254625"/>
            <a:chOff x="146" y="695"/>
            <a:chExt cx="5468" cy="3310"/>
          </a:xfrm>
        </p:grpSpPr>
        <p:sp>
          <p:nvSpPr>
            <p:cNvPr id="23" name="Rectángulo 48"/>
            <p:cNvSpPr>
              <a:spLocks noChangeArrowheads="1"/>
            </p:cNvSpPr>
            <p:nvPr/>
          </p:nvSpPr>
          <p:spPr bwMode="auto">
            <a:xfrm>
              <a:off x="146" y="695"/>
              <a:ext cx="5468" cy="3310"/>
            </a:xfrm>
            <a:prstGeom prst="rect">
              <a:avLst/>
            </a:prstGeom>
            <a:solidFill>
              <a:schemeClr val="accent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s-ES"/>
            </a:p>
          </p:txBody>
        </p:sp>
        <p:sp>
          <p:nvSpPr>
            <p:cNvPr id="24" name="AutoShape 3"/>
            <p:cNvSpPr>
              <a:spLocks noChangeArrowheads="1"/>
            </p:cNvSpPr>
            <p:nvPr/>
          </p:nvSpPr>
          <p:spPr bwMode="auto">
            <a:xfrm>
              <a:off x="210" y="897"/>
              <a:ext cx="5208" cy="2669"/>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25" name="Rectangle 3"/>
            <p:cNvSpPr>
              <a:spLocks noChangeArrowheads="1"/>
            </p:cNvSpPr>
            <p:nvPr/>
          </p:nvSpPr>
          <p:spPr bwMode="auto">
            <a:xfrm>
              <a:off x="288" y="1051"/>
              <a:ext cx="451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en-US" sz="2000"/>
                <a:t>Changes in FSRM since Windows Server 2003:</a:t>
              </a:r>
            </a:p>
          </p:txBody>
        </p:sp>
        <p:sp>
          <p:nvSpPr>
            <p:cNvPr id="26" name="Rounded Rectangle 844806"/>
            <p:cNvSpPr>
              <a:spLocks noChangeArrowheads="1"/>
            </p:cNvSpPr>
            <p:nvPr/>
          </p:nvSpPr>
          <p:spPr bwMode="auto">
            <a:xfrm>
              <a:off x="309" y="1427"/>
              <a:ext cx="4995" cy="199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a:t>Access-based enumeration on shared folders </a:t>
              </a:r>
              <a:endParaRPr lang="en-US" sz="2000"/>
            </a:p>
            <a:p>
              <a:pPr marL="342900" indent="-342900">
                <a:buFontTx/>
                <a:buChar char="•"/>
              </a:pPr>
              <a:r>
                <a:rPr lang="en-US"/>
                <a:t>Self-healing NTFS </a:t>
              </a:r>
            </a:p>
            <a:p>
              <a:pPr marL="342900" indent="-342900">
                <a:buFontTx/>
                <a:buChar char="•"/>
              </a:pPr>
              <a:r>
                <a:rPr lang="en-US"/>
                <a:t>Transactional NTFS </a:t>
              </a:r>
            </a:p>
            <a:p>
              <a:pPr marL="342900" indent="-342900">
                <a:buFontTx/>
                <a:buChar char="•"/>
              </a:pPr>
              <a:r>
                <a:rPr lang="en-US"/>
                <a:t>New NTFS for increased interoperability with UNIX environments </a:t>
              </a:r>
            </a:p>
            <a:p>
              <a:pPr marL="342900" indent="-342900">
                <a:buFontTx/>
                <a:buChar char="•"/>
              </a:pPr>
              <a:r>
                <a:rPr lang="en-US"/>
                <a:t>New FSRM controls files and folders from a central console </a:t>
              </a:r>
            </a:p>
            <a:p>
              <a:pPr marL="342900" indent="-342900">
                <a:buFontTx/>
                <a:buChar char="•"/>
              </a:pPr>
              <a:r>
                <a:rPr lang="en-US"/>
                <a:t>Windows Backup is easier, more accessible</a:t>
              </a:r>
            </a:p>
            <a:p>
              <a:pPr marL="342900" indent="-342900">
                <a:buFontTx/>
                <a:buChar char="•"/>
              </a:pPr>
              <a:r>
                <a:rPr lang="en-US"/>
                <a:t>Storage Manager for SANs console</a:t>
              </a:r>
            </a:p>
            <a:p>
              <a:pPr marL="342900" indent="-342900">
                <a:buFontTx/>
                <a:buChar char="•"/>
              </a:pPr>
              <a:endParaRPr lang="en-US"/>
            </a:p>
          </p:txBody>
        </p:sp>
      </p:grpSp>
      <p:grpSp>
        <p:nvGrpSpPr>
          <p:cNvPr id="27" name="Grupo 52"/>
          <p:cNvGrpSpPr>
            <a:grpSpLocks/>
          </p:cNvGrpSpPr>
          <p:nvPr/>
        </p:nvGrpSpPr>
        <p:grpSpPr bwMode="auto">
          <a:xfrm>
            <a:off x="319088" y="882650"/>
            <a:ext cx="8824912" cy="5594350"/>
            <a:chOff x="0" y="623"/>
            <a:chExt cx="5559" cy="3428"/>
          </a:xfrm>
        </p:grpSpPr>
        <p:sp>
          <p:nvSpPr>
            <p:cNvPr id="28" name="Rectángulo 53"/>
            <p:cNvSpPr>
              <a:spLocks noChangeArrowheads="1"/>
            </p:cNvSpPr>
            <p:nvPr/>
          </p:nvSpPr>
          <p:spPr bwMode="auto">
            <a:xfrm>
              <a:off x="0" y="768"/>
              <a:ext cx="5559" cy="3191"/>
            </a:xfrm>
            <a:prstGeom prst="rect">
              <a:avLst/>
            </a:prstGeom>
            <a:solidFill>
              <a:schemeClr val="accent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s-ES"/>
            </a:p>
          </p:txBody>
        </p:sp>
        <p:sp>
          <p:nvSpPr>
            <p:cNvPr id="29" name="AutoShape 3"/>
            <p:cNvSpPr>
              <a:spLocks noChangeArrowheads="1"/>
            </p:cNvSpPr>
            <p:nvPr/>
          </p:nvSpPr>
          <p:spPr bwMode="auto">
            <a:xfrm>
              <a:off x="114" y="623"/>
              <a:ext cx="5208" cy="3428"/>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endParaRPr lang="es-ES" sz="2000" b="1"/>
            </a:p>
          </p:txBody>
        </p:sp>
        <p:sp>
          <p:nvSpPr>
            <p:cNvPr id="30" name="Rectangle 3"/>
            <p:cNvSpPr>
              <a:spLocks noChangeArrowheads="1"/>
            </p:cNvSpPr>
            <p:nvPr/>
          </p:nvSpPr>
          <p:spPr bwMode="auto">
            <a:xfrm>
              <a:off x="230" y="761"/>
              <a:ext cx="4518" cy="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p>
              <a:pPr>
                <a:tabLst>
                  <a:tab pos="457200" algn="l"/>
                </a:tabLst>
              </a:pPr>
              <a:r>
                <a:rPr lang="ga-IE" sz="2000"/>
                <a:t>Some of the </a:t>
              </a:r>
              <a:r>
                <a:rPr lang="en-US" sz="2000"/>
                <a:t>changes in File Services:</a:t>
              </a:r>
            </a:p>
          </p:txBody>
        </p:sp>
        <p:sp>
          <p:nvSpPr>
            <p:cNvPr id="31" name="Rounded Rectangle 844806"/>
            <p:cNvSpPr>
              <a:spLocks noChangeArrowheads="1"/>
            </p:cNvSpPr>
            <p:nvPr/>
          </p:nvSpPr>
          <p:spPr bwMode="auto">
            <a:xfrm>
              <a:off x="234" y="1202"/>
              <a:ext cx="4969" cy="2653"/>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b="0" dirty="0"/>
                <a:t>Distributed File System</a:t>
              </a:r>
              <a:endParaRPr lang="ga-IE" b="0" dirty="0"/>
            </a:p>
            <a:p>
              <a:pPr marL="800100" lvl="1" indent="-342900">
                <a:buFontTx/>
                <a:buChar char="•"/>
              </a:pPr>
              <a:r>
                <a:rPr lang="en-US" b="0" dirty="0"/>
                <a:t>Access-based enumeration for DFS resources</a:t>
              </a:r>
              <a:endParaRPr lang="ga-IE" b="0" dirty="0"/>
            </a:p>
            <a:p>
              <a:pPr marL="800100" lvl="1" indent="-342900">
                <a:buFontTx/>
                <a:buChar char="•"/>
              </a:pPr>
              <a:r>
                <a:rPr lang="en-US" b="0" dirty="0"/>
                <a:t>DFS Replication can now be used in a failover cluster</a:t>
              </a:r>
            </a:p>
            <a:p>
              <a:pPr marL="342900" indent="-342900">
                <a:buFontTx/>
                <a:buChar char="•"/>
              </a:pPr>
              <a:r>
                <a:rPr lang="en-US" b="0" dirty="0"/>
                <a:t>Network File System</a:t>
              </a:r>
              <a:endParaRPr lang="ga-IE" b="0" dirty="0"/>
            </a:p>
            <a:p>
              <a:pPr marL="800100" lvl="1" indent="-342900">
                <a:buFontTx/>
                <a:buChar char="•"/>
              </a:pPr>
              <a:r>
                <a:rPr lang="ga-IE" b="0" dirty="0"/>
                <a:t>The following versions of UNIX are now supported: Sun Microsystems Solaris version 9, Red Hat Linux version 9, IBM AIX version 5L 5.2, and Hewlett Packard HP-UX version 11i</a:t>
              </a:r>
              <a:endParaRPr lang="en-US" b="0" dirty="0"/>
            </a:p>
            <a:p>
              <a:pPr marL="342900" indent="-342900">
                <a:buFontTx/>
                <a:buChar char="•"/>
              </a:pPr>
              <a:r>
                <a:rPr lang="en-US" b="0" dirty="0"/>
                <a:t>File Server Resource Manager</a:t>
              </a:r>
              <a:endParaRPr lang="ga-IE" b="0" dirty="0"/>
            </a:p>
            <a:p>
              <a:pPr marL="800100" lvl="1" indent="-342900">
                <a:buFontTx/>
                <a:buChar char="•"/>
              </a:pPr>
              <a:r>
                <a:rPr lang="en-US" b="0" dirty="0"/>
                <a:t>File management tasks can be used to create different scheduled tasks, such as file expiration, based on time and type of </a:t>
              </a:r>
              <a:r>
                <a:rPr lang="en-US" b="0" dirty="0" smtClean="0"/>
                <a:t>access </a:t>
              </a:r>
              <a:endParaRPr lang="ga-IE" b="0" dirty="0"/>
            </a:p>
            <a:p>
              <a:pPr marL="800100" lvl="1" indent="-342900">
                <a:buFontTx/>
                <a:buChar char="•"/>
              </a:pPr>
              <a:r>
                <a:rPr lang="en-GB" b="0" dirty="0" smtClean="0"/>
                <a:t>Notifications </a:t>
              </a:r>
              <a:r>
                <a:rPr lang="en-US" b="0" dirty="0" smtClean="0"/>
                <a:t>can </a:t>
              </a:r>
              <a:r>
                <a:rPr lang="en-US" b="0" dirty="0"/>
                <a:t>be created to alert an administrator of occurrences through the event log, an </a:t>
              </a:r>
              <a:r>
                <a:rPr lang="en-US" b="0" dirty="0" smtClean="0"/>
                <a:t>email</a:t>
              </a:r>
              <a:r>
                <a:rPr lang="en-US" b="0" dirty="0"/>
                <a:t>, or by running a script</a:t>
              </a:r>
              <a:endParaRPr lang="en-GB" b="0" dirty="0"/>
            </a:p>
          </p:txBody>
        </p:sp>
      </p:grpSp>
    </p:spTree>
    <p:extLst>
      <p:ext uri="{BB962C8B-B14F-4D97-AF65-F5344CB8AC3E}">
        <p14:creationId xmlns:p14="http://schemas.microsoft.com/office/powerpoint/2010/main" xmlns="" val="30893822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a:t>
            </a:r>
            <a:r>
              <a:rPr lang="ga-IE" dirty="0"/>
              <a:t>Why Migrate </a:t>
            </a:r>
            <a:r>
              <a:rPr lang="en-US" dirty="0"/>
              <a:t>Print Services</a:t>
            </a:r>
            <a:r>
              <a:rPr lang="ga-IE" dirty="0"/>
              <a:t> to </a:t>
            </a:r>
            <a:r>
              <a:rPr lang="en-US" dirty="0"/>
              <a:t/>
            </a:r>
            <a:br>
              <a:rPr lang="en-US" dirty="0"/>
            </a:br>
            <a:r>
              <a:rPr lang="ga-IE" dirty="0"/>
              <a:t>Windows Server 2008 </a:t>
            </a:r>
            <a:r>
              <a:rPr lang="ga-IE" dirty="0" smtClean="0"/>
              <a:t>R2</a:t>
            </a:r>
            <a:r>
              <a:rPr lang="en-GB" dirty="0" smtClean="0"/>
              <a:t>?</a:t>
            </a:r>
            <a:endParaRPr lang="en-GB" dirty="0"/>
          </a:p>
        </p:txBody>
      </p:sp>
      <p:sp>
        <p:nvSpPr>
          <p:cNvPr id="4" name="AutoShape 3"/>
          <p:cNvSpPr>
            <a:spLocks noChangeArrowheads="1"/>
          </p:cNvSpPr>
          <p:nvPr/>
        </p:nvSpPr>
        <p:spPr bwMode="auto">
          <a:xfrm>
            <a:off x="373063" y="1381125"/>
            <a:ext cx="8383587" cy="4358194"/>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buClrTx/>
            </a:pPr>
            <a:r>
              <a:rPr lang="en-US" sz="2000"/>
              <a:t>New functionality of the Print and Document Services role:</a:t>
            </a:r>
          </a:p>
        </p:txBody>
      </p:sp>
      <p:sp>
        <p:nvSpPr>
          <p:cNvPr id="5" name="Rounded Rectangle 844806"/>
          <p:cNvSpPr>
            <a:spLocks noChangeArrowheads="1"/>
          </p:cNvSpPr>
          <p:nvPr/>
        </p:nvSpPr>
        <p:spPr bwMode="auto">
          <a:xfrm>
            <a:off x="619125" y="2456901"/>
            <a:ext cx="7931150" cy="2603956"/>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sz="2000" b="0" dirty="0"/>
              <a:t>Print migration enhancements</a:t>
            </a:r>
          </a:p>
          <a:p>
            <a:pPr marL="342900" indent="-342900">
              <a:buFontTx/>
              <a:buChar char="•"/>
            </a:pPr>
            <a:r>
              <a:rPr lang="en-US" sz="2000" b="0" dirty="0"/>
              <a:t>Printer driver isolation</a:t>
            </a:r>
          </a:p>
          <a:p>
            <a:pPr marL="342900" indent="-342900">
              <a:buFontTx/>
              <a:buChar char="•"/>
            </a:pPr>
            <a:r>
              <a:rPr lang="en-US" sz="2000" b="0" dirty="0"/>
              <a:t>Print administrator</a:t>
            </a:r>
            <a:r>
              <a:rPr lang="ga-IE" sz="2000" b="0" dirty="0"/>
              <a:t> delegation</a:t>
            </a:r>
            <a:endParaRPr lang="en-US" sz="2000" b="0" dirty="0"/>
          </a:p>
          <a:p>
            <a:pPr marL="342900" indent="-342900">
              <a:buFontTx/>
              <a:buChar char="•"/>
            </a:pPr>
            <a:r>
              <a:rPr lang="en-US" sz="2000" b="0" dirty="0"/>
              <a:t>Print Management snap-in improvements</a:t>
            </a:r>
          </a:p>
          <a:p>
            <a:pPr marL="342900" indent="-342900">
              <a:buFontTx/>
              <a:buChar char="•"/>
            </a:pPr>
            <a:r>
              <a:rPr lang="en-US" sz="2000" b="0" dirty="0"/>
              <a:t>Client-Side Rendering performance improvements</a:t>
            </a:r>
          </a:p>
          <a:p>
            <a:pPr marL="342900" indent="-342900">
              <a:buFontTx/>
              <a:buChar char="•"/>
            </a:pPr>
            <a:r>
              <a:rPr lang="en-US" sz="2000" b="0" dirty="0"/>
              <a:t>XPS print path improvements </a:t>
            </a:r>
          </a:p>
          <a:p>
            <a:pPr marL="342900" indent="-342900">
              <a:buFontTx/>
              <a:buChar char="•"/>
            </a:pPr>
            <a:r>
              <a:rPr lang="en-US" sz="2000" b="0" dirty="0"/>
              <a:t>Location-aware printing</a:t>
            </a:r>
          </a:p>
          <a:p>
            <a:pPr marL="342900" indent="-342900">
              <a:buFontTx/>
              <a:buChar char="•"/>
            </a:pPr>
            <a:r>
              <a:rPr lang="en-US" sz="2000" b="0" dirty="0"/>
              <a:t>Distributed Scan Server role service</a:t>
            </a:r>
            <a:endParaRPr lang="en-GB" sz="2000" b="0" dirty="0"/>
          </a:p>
        </p:txBody>
      </p:sp>
    </p:spTree>
    <p:extLst>
      <p:ext uri="{BB962C8B-B14F-4D97-AF65-F5344CB8AC3E}">
        <p14:creationId xmlns:p14="http://schemas.microsoft.com/office/powerpoint/2010/main" xmlns="" val="26379308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Migrating File Services</a:t>
            </a:r>
            <a:endParaRPr lang="en-GB" dirty="0"/>
          </a:p>
        </p:txBody>
      </p:sp>
      <p:sp>
        <p:nvSpPr>
          <p:cNvPr id="4" name="Rounded Rectangle 844806"/>
          <p:cNvSpPr>
            <a:spLocks noChangeArrowheads="1"/>
          </p:cNvSpPr>
          <p:nvPr/>
        </p:nvSpPr>
        <p:spPr bwMode="auto">
          <a:xfrm>
            <a:off x="549275" y="1990725"/>
            <a:ext cx="7896225" cy="18192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buFontTx/>
              <a:buChar char="•"/>
            </a:pPr>
            <a:r>
              <a:rPr lang="en-US"/>
              <a:t>Planning phase</a:t>
            </a:r>
          </a:p>
          <a:p>
            <a:pPr marL="342900" indent="-342900">
              <a:buFontTx/>
              <a:buChar char="•"/>
            </a:pPr>
            <a:r>
              <a:rPr lang="en-US"/>
              <a:t>Migration phase</a:t>
            </a:r>
          </a:p>
          <a:p>
            <a:pPr marL="342900" indent="-342900">
              <a:buFontTx/>
              <a:buChar char="•"/>
            </a:pPr>
            <a:r>
              <a:rPr lang="en-US"/>
              <a:t>Post-migration phase</a:t>
            </a:r>
          </a:p>
          <a:p>
            <a:pPr marL="342900" indent="-342900">
              <a:buFontTx/>
              <a:buChar char="•"/>
            </a:pPr>
            <a:r>
              <a:rPr lang="en-US"/>
              <a:t>Troubleshooting phase</a:t>
            </a:r>
            <a:endParaRPr lang="en-GB"/>
          </a:p>
          <a:p>
            <a:pPr marL="342900" indent="-342900">
              <a:buFontTx/>
              <a:buChar char="•"/>
            </a:pPr>
            <a:endParaRPr lang="en-GB" b="1"/>
          </a:p>
        </p:txBody>
      </p:sp>
      <p:sp>
        <p:nvSpPr>
          <p:cNvPr id="5" name="AutoShape 3"/>
          <p:cNvSpPr>
            <a:spLocks noChangeArrowheads="1"/>
          </p:cNvSpPr>
          <p:nvPr/>
        </p:nvSpPr>
        <p:spPr bwMode="auto">
          <a:xfrm>
            <a:off x="373063" y="1381125"/>
            <a:ext cx="8383587" cy="2540000"/>
          </a:xfrm>
          <a:prstGeom prst="roundRect">
            <a:avLst>
              <a:gd name="adj" fmla="val 4167"/>
            </a:avLst>
          </a:prstGeom>
          <a:solidFill>
            <a:srgbClr val="DEE7F1"/>
          </a:solidFill>
          <a:ln w="9525" algn="ctr">
            <a:solidFill>
              <a:srgbClr val="333333"/>
            </a:solidFill>
            <a:round/>
            <a:headEnd/>
            <a:tailEnd/>
          </a:ln>
        </p:spPr>
        <p:txBody>
          <a:bodyPr/>
          <a:lstStyle/>
          <a:p>
            <a:pPr>
              <a:spcBef>
                <a:spcPct val="70000"/>
              </a:spcBef>
              <a:buClr>
                <a:schemeClr val="hlink"/>
              </a:buClr>
              <a:buSzPct val="90000"/>
            </a:pPr>
            <a:r>
              <a:rPr lang="en-US" sz="2000"/>
              <a:t>Windows Server Migration Tools will be used for</a:t>
            </a:r>
            <a:r>
              <a:rPr lang="en-US"/>
              <a:t>:</a:t>
            </a:r>
          </a:p>
        </p:txBody>
      </p:sp>
      <p:sp>
        <p:nvSpPr>
          <p:cNvPr id="6" name="Rounded Rectangle 844806"/>
          <p:cNvSpPr>
            <a:spLocks noChangeArrowheads="1"/>
          </p:cNvSpPr>
          <p:nvPr/>
        </p:nvSpPr>
        <p:spPr bwMode="auto">
          <a:xfrm>
            <a:off x="603250" y="2146468"/>
            <a:ext cx="7883525" cy="134903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457200" indent="-457200">
              <a:buFont typeface="+mj-lt"/>
              <a:buAutoNum type="arabicPeriod"/>
            </a:pPr>
            <a:r>
              <a:rPr lang="en-US" sz="2000" dirty="0"/>
              <a:t>Planning phase</a:t>
            </a:r>
          </a:p>
          <a:p>
            <a:pPr marL="457200" indent="-457200">
              <a:buFont typeface="+mj-lt"/>
              <a:buAutoNum type="arabicPeriod"/>
            </a:pPr>
            <a:r>
              <a:rPr lang="en-US" sz="2000" dirty="0" smtClean="0"/>
              <a:t>Execution phase</a:t>
            </a:r>
            <a:endParaRPr lang="en-US" sz="2000" dirty="0"/>
          </a:p>
          <a:p>
            <a:pPr marL="457200" indent="-457200">
              <a:buFont typeface="+mj-lt"/>
              <a:buAutoNum type="arabicPeriod"/>
            </a:pPr>
            <a:r>
              <a:rPr lang="en-US" sz="2000" dirty="0"/>
              <a:t>Post-migration phase</a:t>
            </a:r>
          </a:p>
          <a:p>
            <a:pPr marL="457200" indent="-457200">
              <a:buFont typeface="+mj-lt"/>
              <a:buAutoNum type="arabicPeriod"/>
            </a:pPr>
            <a:r>
              <a:rPr lang="en-US" sz="2000" dirty="0"/>
              <a:t>Troubleshooting phase</a:t>
            </a:r>
            <a:endParaRPr lang="en-GB" b="1" dirty="0"/>
          </a:p>
        </p:txBody>
      </p:sp>
    </p:spTree>
    <p:extLst>
      <p:ext uri="{BB962C8B-B14F-4D97-AF65-F5344CB8AC3E}">
        <p14:creationId xmlns:p14="http://schemas.microsoft.com/office/powerpoint/2010/main" xmlns="" val="11743010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Migrating Print Services</a:t>
            </a:r>
            <a:endParaRPr lang="en-GB" dirty="0"/>
          </a:p>
        </p:txBody>
      </p:sp>
      <p:sp>
        <p:nvSpPr>
          <p:cNvPr id="6" name="Rectangle 27"/>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381000" indent="-381000">
              <a:buFontTx/>
              <a:buNone/>
            </a:pPr>
            <a:r>
              <a:rPr lang="en-US" b="1" smtClean="0"/>
              <a:t>Use the same concept of 6418B Module 7 Topic 3.</a:t>
            </a:r>
            <a:endParaRPr lang="en-GB" b="1" smtClean="0"/>
          </a:p>
        </p:txBody>
      </p:sp>
      <p:sp>
        <p:nvSpPr>
          <p:cNvPr id="7" name="Rounded Rectangle 844803"/>
          <p:cNvSpPr>
            <a:spLocks noChangeArrowheads="1"/>
          </p:cNvSpPr>
          <p:nvPr/>
        </p:nvSpPr>
        <p:spPr bwMode="auto">
          <a:xfrm>
            <a:off x="344488" y="985838"/>
            <a:ext cx="8199437" cy="4403725"/>
          </a:xfrm>
          <a:prstGeom prst="roundRect">
            <a:avLst>
              <a:gd name="adj" fmla="val 4167"/>
            </a:avLst>
          </a:prstGeom>
          <a:solidFill>
            <a:srgbClr val="DEE7F1"/>
          </a:solidFill>
          <a:ln w="9525" algn="ctr">
            <a:solidFill>
              <a:srgbClr val="333333"/>
            </a:solidFill>
            <a:round/>
            <a:headEnd/>
            <a:tailEnd/>
          </a:ln>
        </p:spPr>
        <p:txBody>
          <a:bodyPr/>
          <a:lstStyle/>
          <a:p>
            <a:pPr>
              <a:buClr>
                <a:srgbClr val="8DACD0"/>
              </a:buClr>
              <a:buSzPct val="70000"/>
              <a:buFont typeface="Wingdings" pitchFamily="2" charset="2"/>
              <a:buNone/>
            </a:pPr>
            <a:endParaRPr lang="en-CA" b="1">
              <a:cs typeface="Arial" pitchFamily="34" charset="0"/>
            </a:endParaRPr>
          </a:p>
        </p:txBody>
      </p:sp>
      <p:sp>
        <p:nvSpPr>
          <p:cNvPr id="8" name="Rounded Rectangle 844804"/>
          <p:cNvSpPr>
            <a:spLocks noChangeArrowheads="1"/>
          </p:cNvSpPr>
          <p:nvPr/>
        </p:nvSpPr>
        <p:spPr bwMode="auto">
          <a:xfrm>
            <a:off x="531813" y="1136650"/>
            <a:ext cx="7797800" cy="836613"/>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buFontTx/>
              <a:buChar char="•"/>
            </a:pPr>
            <a:r>
              <a:rPr lang="en-US" sz="2000"/>
              <a:t>Printer Migration Wizard</a:t>
            </a:r>
          </a:p>
          <a:p>
            <a:pPr marL="228600" indent="-228600">
              <a:buFontTx/>
              <a:buChar char="•"/>
            </a:pPr>
            <a:r>
              <a:rPr lang="en-US" sz="2000"/>
              <a:t>Printbrm.exe</a:t>
            </a:r>
          </a:p>
        </p:txBody>
      </p:sp>
      <p:pic>
        <p:nvPicPr>
          <p:cNvPr id="9" name="Picture 7" descr="Printer_Network"/>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00338" y="2147888"/>
            <a:ext cx="3181350" cy="314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ounded Rectangle 844804"/>
          <p:cNvSpPr>
            <a:spLocks noChangeArrowheads="1"/>
          </p:cNvSpPr>
          <p:nvPr/>
        </p:nvSpPr>
        <p:spPr bwMode="auto">
          <a:xfrm>
            <a:off x="365125" y="5651500"/>
            <a:ext cx="8164513" cy="7048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spcBef>
                <a:spcPct val="0"/>
              </a:spcBef>
              <a:buClrTx/>
              <a:defRPr/>
            </a:pPr>
            <a:r>
              <a:rPr lang="en-US"/>
              <a:t>Migrations from servers prior to Windows Server 2003 are </a:t>
            </a:r>
          </a:p>
          <a:p>
            <a:pPr eaLnBrk="1" hangingPunct="1">
              <a:spcBef>
                <a:spcPct val="0"/>
              </a:spcBef>
              <a:buClrTx/>
              <a:defRPr/>
            </a:pPr>
            <a:r>
              <a:rPr lang="en-US"/>
              <a:t>not supported</a:t>
            </a:r>
          </a:p>
        </p:txBody>
      </p:sp>
    </p:spTree>
    <p:extLst>
      <p:ext uri="{BB962C8B-B14F-4D97-AF65-F5344CB8AC3E}">
        <p14:creationId xmlns:p14="http://schemas.microsoft.com/office/powerpoint/2010/main" xmlns="" val="4309453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Planning and Implementing File and Print Services</a:t>
            </a:r>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GB" sz="2000" b="0" dirty="0"/>
              <a:t>Exercise 1: Planning File Services</a:t>
            </a:r>
          </a:p>
          <a:p>
            <a:pPr marL="174625" indent="-174625" eaLnBrk="0" hangingPunct="0">
              <a:lnSpc>
                <a:spcPct val="90000"/>
              </a:lnSpc>
              <a:spcBef>
                <a:spcPct val="70000"/>
              </a:spcBef>
              <a:buClr>
                <a:schemeClr val="hlink"/>
              </a:buClr>
              <a:buSzPct val="90000"/>
              <a:buFontTx/>
              <a:buChar char="•"/>
            </a:pPr>
            <a:r>
              <a:rPr lang="en-GB" sz="2000" b="0" dirty="0"/>
              <a:t>Exercise 2: Implementing File Services in the Branch Office</a:t>
            </a:r>
          </a:p>
          <a:p>
            <a:pPr marL="174625" indent="-174625" eaLnBrk="0" hangingPunct="0">
              <a:lnSpc>
                <a:spcPct val="90000"/>
              </a:lnSpc>
              <a:spcBef>
                <a:spcPct val="70000"/>
              </a:spcBef>
              <a:buClr>
                <a:schemeClr val="hlink"/>
              </a:buClr>
              <a:buSzPct val="90000"/>
              <a:buFontTx/>
              <a:buChar char="•"/>
            </a:pPr>
            <a:r>
              <a:rPr lang="en-GB" sz="2000" b="0" dirty="0" smtClean="0"/>
              <a:t>Exercise </a:t>
            </a:r>
            <a:r>
              <a:rPr lang="en-GB" sz="2000" b="0" dirty="0"/>
              <a:t>3: Implementing Print Services in the Branch Office</a:t>
            </a:r>
          </a:p>
          <a:p>
            <a:pPr marL="174625" indent="-174625" eaLnBrk="0" hangingPunct="0">
              <a:lnSpc>
                <a:spcPct val="90000"/>
              </a:lnSpc>
              <a:spcBef>
                <a:spcPct val="70000"/>
              </a:spcBef>
              <a:buClr>
                <a:schemeClr val="hlink"/>
              </a:buClr>
              <a:buSzPct val="90000"/>
              <a:buFontTx/>
              <a:buChar char="•"/>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solidFill>
                  <a:srgbClr val="FF0000"/>
                </a:solidFill>
                <a:ea typeface="굴림" pitchFamily="34" charset="-127"/>
              </a:rPr>
              <a:t>60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282156"/>
            <a:ext cx="4503738"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xmlns="" val="639649388"/>
              </p:ext>
            </p:extLst>
          </p:nvPr>
        </p:nvGraphicFramePr>
        <p:xfrm>
          <a:off x="439981" y="3791930"/>
          <a:ext cx="5567119" cy="2119758"/>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6433A-NYC-RTR</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6433A-NYC-SVR2</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6433A-NYC-CL2</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xmlns="" val="4793195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r>
              <a:rPr lang="en-GB" sz="2000" b="0" dirty="0" smtClean="0"/>
              <a:t>Ed Meadows has asked you to deploy file and print services at the new branch offices. You have decided to test the deployment with branch 1. Your tasks are to plan the deployment, and then implement both file and print services at the branch. </a:t>
            </a:r>
            <a:endParaRPr lang="en-GB" sz="2000" b="0" dirty="0"/>
          </a:p>
        </p:txBody>
      </p:sp>
    </p:spTree>
    <p:extLst>
      <p:ext uri="{BB962C8B-B14F-4D97-AF65-F5344CB8AC3E}">
        <p14:creationId xmlns:p14="http://schemas.microsoft.com/office/powerpoint/2010/main" xmlns="" val="560125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Lab Review</a:t>
            </a:r>
          </a:p>
        </p:txBody>
      </p:sp>
      <p:sp>
        <p:nvSpPr>
          <p:cNvPr id="24579" name="Rectangle 3"/>
          <p:cNvSpPr>
            <a:spLocks noGrp="1" noChangeArrowheads="1"/>
          </p:cNvSpPr>
          <p:nvPr>
            <p:ph type="body" idx="1"/>
          </p:nvPr>
        </p:nvSpPr>
        <p:spPr/>
        <p:txBody>
          <a:bodyPr/>
          <a:lstStyle/>
          <a:p>
            <a:pPr eaLnBrk="1" hangingPunct="1"/>
            <a:r>
              <a:rPr lang="en-US" dirty="0" smtClean="0"/>
              <a:t>In the lab, you created a shared printer. If the Research department generated many print jobs, how would you spread the printing load?</a:t>
            </a:r>
          </a:p>
          <a:p>
            <a:pPr eaLnBrk="1" hangingPunct="1"/>
            <a:r>
              <a:rPr lang="en-US" dirty="0" smtClean="0"/>
              <a:t>In the lab, you created a quota for the departmental data folders. If you merely wanted to report on file usage rather than impose restrictions on users, how would you go about that?</a:t>
            </a:r>
          </a:p>
        </p:txBody>
      </p:sp>
    </p:spTree>
    <p:extLst>
      <p:ext uri="{BB962C8B-B14F-4D97-AF65-F5344CB8AC3E}">
        <p14:creationId xmlns:p14="http://schemas.microsoft.com/office/powerpoint/2010/main" xmlns="" val="15622512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a:p>
            <a:pPr eaLnBrk="1" hangingPunct="1"/>
            <a:r>
              <a:rPr lang="en-US" dirty="0" smtClean="0"/>
              <a:t>Windows Server 2008 R2 Features Introduced in this Module</a:t>
            </a:r>
          </a:p>
        </p:txBody>
      </p:sp>
    </p:spTree>
    <p:extLst>
      <p:ext uri="{BB962C8B-B14F-4D97-AF65-F5344CB8AC3E}">
        <p14:creationId xmlns:p14="http://schemas.microsoft.com/office/powerpoint/2010/main" xmlns="" val="1968871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Are the File Services Role Services?</a:t>
            </a:r>
          </a:p>
        </p:txBody>
      </p:sp>
      <p:sp>
        <p:nvSpPr>
          <p:cNvPr id="6" name="AutoShape 17"/>
          <p:cNvSpPr>
            <a:spLocks noChangeArrowheads="1"/>
          </p:cNvSpPr>
          <p:nvPr/>
        </p:nvSpPr>
        <p:spPr bwMode="auto">
          <a:xfrm>
            <a:off x="5911867" y="2022475"/>
            <a:ext cx="3015573" cy="588962"/>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a:solidFill>
                  <a:srgbClr val="000000"/>
                </a:solidFill>
                <a:latin typeface="Arial Narrow" pitchFamily="34" charset="0"/>
              </a:rPr>
              <a:t>Distributed File System</a:t>
            </a:r>
            <a:endParaRPr lang="en-US"/>
          </a:p>
        </p:txBody>
      </p:sp>
      <p:sp>
        <p:nvSpPr>
          <p:cNvPr id="9" name="AutoShape 20"/>
          <p:cNvSpPr>
            <a:spLocks noChangeArrowheads="1"/>
          </p:cNvSpPr>
          <p:nvPr/>
        </p:nvSpPr>
        <p:spPr bwMode="auto">
          <a:xfrm>
            <a:off x="5911867" y="3317525"/>
            <a:ext cx="3015573" cy="590106"/>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a:solidFill>
                  <a:srgbClr val="000000"/>
                </a:solidFill>
                <a:latin typeface="Arial Narrow" pitchFamily="34" charset="0"/>
              </a:rPr>
              <a:t>File Server Resource Manager</a:t>
            </a:r>
            <a:endParaRPr lang="en-US"/>
          </a:p>
        </p:txBody>
      </p:sp>
      <p:sp>
        <p:nvSpPr>
          <p:cNvPr id="12" name="AutoShape 24"/>
          <p:cNvSpPr>
            <a:spLocks noChangeArrowheads="1"/>
          </p:cNvSpPr>
          <p:nvPr/>
        </p:nvSpPr>
        <p:spPr bwMode="auto">
          <a:xfrm>
            <a:off x="1126582" y="5098785"/>
            <a:ext cx="3015573" cy="588963"/>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a:solidFill>
                  <a:srgbClr val="000000"/>
                </a:solidFill>
                <a:latin typeface="Arial Narrow" pitchFamily="34" charset="0"/>
              </a:rPr>
              <a:t>Windows Search Service</a:t>
            </a:r>
            <a:endParaRPr lang="en-US"/>
          </a:p>
        </p:txBody>
      </p:sp>
      <p:sp>
        <p:nvSpPr>
          <p:cNvPr id="15" name="AutoShape 24"/>
          <p:cNvSpPr>
            <a:spLocks noChangeArrowheads="1"/>
          </p:cNvSpPr>
          <p:nvPr/>
        </p:nvSpPr>
        <p:spPr bwMode="auto">
          <a:xfrm>
            <a:off x="5072050" y="5098785"/>
            <a:ext cx="3015573" cy="588963"/>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a:solidFill>
                  <a:srgbClr val="000000"/>
                </a:solidFill>
                <a:latin typeface="Arial Narrow" pitchFamily="34" charset="0"/>
              </a:rPr>
              <a:t>Services for Network File System</a:t>
            </a:r>
            <a:endParaRPr lang="en-US" dirty="0"/>
          </a:p>
        </p:txBody>
      </p:sp>
      <p:sp>
        <p:nvSpPr>
          <p:cNvPr id="18" name="AutoShape 17"/>
          <p:cNvSpPr>
            <a:spLocks noChangeArrowheads="1"/>
          </p:cNvSpPr>
          <p:nvPr/>
        </p:nvSpPr>
        <p:spPr bwMode="auto">
          <a:xfrm>
            <a:off x="2896294" y="962291"/>
            <a:ext cx="3015573" cy="588962"/>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a:solidFill>
                  <a:srgbClr val="000000"/>
                </a:solidFill>
                <a:latin typeface="Arial Narrow" pitchFamily="34" charset="0"/>
              </a:rPr>
              <a:t>File Server</a:t>
            </a:r>
            <a:endParaRPr lang="en-US" dirty="0"/>
          </a:p>
        </p:txBody>
      </p:sp>
      <p:sp>
        <p:nvSpPr>
          <p:cNvPr id="21" name="AutoShape 24"/>
          <p:cNvSpPr>
            <a:spLocks noChangeArrowheads="1"/>
          </p:cNvSpPr>
          <p:nvPr/>
        </p:nvSpPr>
        <p:spPr bwMode="auto">
          <a:xfrm>
            <a:off x="347648" y="3318668"/>
            <a:ext cx="3015573" cy="588963"/>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a:solidFill>
                  <a:srgbClr val="000000"/>
                </a:solidFill>
                <a:latin typeface="Arial Narrow" pitchFamily="34" charset="0"/>
              </a:rPr>
              <a:t>Windows Server 2003 File Services</a:t>
            </a:r>
            <a:endParaRPr lang="en-US" dirty="0"/>
          </a:p>
        </p:txBody>
      </p:sp>
      <p:sp>
        <p:nvSpPr>
          <p:cNvPr id="22" name="AutoShape 17"/>
          <p:cNvSpPr>
            <a:spLocks noChangeArrowheads="1"/>
          </p:cNvSpPr>
          <p:nvPr/>
        </p:nvSpPr>
        <p:spPr bwMode="auto">
          <a:xfrm>
            <a:off x="347648" y="2030942"/>
            <a:ext cx="3015573" cy="588962"/>
          </a:xfrm>
          <a:prstGeom prst="roundRect">
            <a:avLst>
              <a:gd name="adj" fmla="val 4167"/>
            </a:avLst>
          </a:prstGeom>
          <a:gradFill rotWithShape="1">
            <a:gsLst>
              <a:gs pos="0">
                <a:srgbClr val="8DACD0"/>
              </a:gs>
              <a:gs pos="100000">
                <a:srgbClr val="DEE7F1"/>
              </a:gs>
            </a:gsLst>
            <a:lin ang="2700000" scaled="1"/>
          </a:gradFill>
          <a:ln w="9525">
            <a:solidFill>
              <a:srgbClr val="4D4D4D"/>
            </a:solidFill>
            <a:round/>
            <a:headEnd/>
            <a:tailEnd/>
          </a:ln>
        </p:spPr>
        <p:txBody>
          <a:bodyPr lIns="89611" tIns="44806" rIns="89611" bIns="44806" anchor="ctr"/>
          <a:lstStyle/>
          <a:p>
            <a:pPr algn="ctr"/>
            <a:r>
              <a:rPr lang="en-US" dirty="0" smtClean="0">
                <a:solidFill>
                  <a:srgbClr val="000000"/>
                </a:solidFill>
                <a:latin typeface="Arial Narrow" pitchFamily="34" charset="0"/>
              </a:rPr>
              <a:t>BranchCache for network files</a:t>
            </a:r>
            <a:endParaRPr lang="en-US" dirty="0"/>
          </a:p>
        </p:txBody>
      </p:sp>
      <p:pic>
        <p:nvPicPr>
          <p:cNvPr id="23" name="Picture 22" descr="Server.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63813" y="2376090"/>
            <a:ext cx="1601894" cy="1885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816846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Problems with Sharing Files and Folders </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97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What are some of the problems you have experienced when enabling file and folder sharing?</a:t>
            </a:r>
            <a:endParaRPr lang="en-US" sz="2000" dirty="0">
              <a:latin typeface="Arial" pitchFamily="34" charset="0"/>
            </a:endParaRPr>
          </a:p>
        </p:txBody>
      </p:sp>
    </p:spTree>
    <p:extLst>
      <p:ext uri="{BB962C8B-B14F-4D97-AF65-F5344CB8AC3E}">
        <p14:creationId xmlns:p14="http://schemas.microsoft.com/office/powerpoint/2010/main" xmlns="" val="3497762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a:t>
            </a:r>
            <a:r>
              <a:rPr lang="en-GB" dirty="0" smtClean="0"/>
              <a:t>File Servers</a:t>
            </a:r>
            <a:endParaRPr lang="en-GB" dirty="0"/>
          </a:p>
        </p:txBody>
      </p:sp>
      <p:sp>
        <p:nvSpPr>
          <p:cNvPr id="4" name="Content Placeholder 2"/>
          <p:cNvSpPr>
            <a:spLocks noGrp="1"/>
          </p:cNvSpPr>
          <p:nvPr>
            <p:ph idx="1"/>
          </p:nvPr>
        </p:nvSpPr>
        <p:spPr>
          <a:xfrm>
            <a:off x="458788" y="992188"/>
            <a:ext cx="3871912" cy="4386262"/>
          </a:xfrm>
        </p:spPr>
        <p:txBody>
          <a:bodyPr/>
          <a:lstStyle/>
          <a:p>
            <a:r>
              <a:rPr lang="en-GB" smtClean="0"/>
              <a:t>Performance</a:t>
            </a:r>
          </a:p>
          <a:p>
            <a:endParaRPr lang="en-GB" smtClean="0"/>
          </a:p>
        </p:txBody>
      </p:sp>
      <p:grpSp>
        <p:nvGrpSpPr>
          <p:cNvPr id="5" name="Group 7"/>
          <p:cNvGrpSpPr>
            <a:grpSpLocks/>
          </p:cNvGrpSpPr>
          <p:nvPr/>
        </p:nvGrpSpPr>
        <p:grpSpPr bwMode="auto">
          <a:xfrm>
            <a:off x="5226050" y="758825"/>
            <a:ext cx="2581275" cy="1779588"/>
            <a:chOff x="5137150" y="1863725"/>
            <a:chExt cx="2581590" cy="1779270"/>
          </a:xfrm>
        </p:grpSpPr>
        <p:pic>
          <p:nvPicPr>
            <p:cNvPr id="6" name="Picture 3" descr="Server.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37150" y="2032000"/>
              <a:ext cx="123063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4" descr="RAM.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34100" y="1863725"/>
              <a:ext cx="1584640"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 descr="HardDiskDrive.png"/>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62700" y="2849562"/>
              <a:ext cx="1244600" cy="793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Group 11"/>
          <p:cNvGrpSpPr>
            <a:grpSpLocks/>
          </p:cNvGrpSpPr>
          <p:nvPr/>
        </p:nvGrpSpPr>
        <p:grpSpPr bwMode="auto">
          <a:xfrm>
            <a:off x="5530850" y="2794000"/>
            <a:ext cx="1581150" cy="1689100"/>
            <a:chOff x="5454650" y="3632201"/>
            <a:chExt cx="1581151" cy="1689099"/>
          </a:xfrm>
        </p:grpSpPr>
        <p:pic>
          <p:nvPicPr>
            <p:cNvPr id="10" name="Picture 8" descr="Server_Broken.png"/>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454650" y="3632201"/>
              <a:ext cx="1273810" cy="149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descr="Event.png"/>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654675" y="4268787"/>
              <a:ext cx="1381126" cy="1052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2" name="Picture 11" descr="Server.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70550" y="4660900"/>
            <a:ext cx="1301750" cy="153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descr="Server.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77050" y="4775200"/>
            <a:ext cx="1301750" cy="153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Server.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27750" y="5143500"/>
            <a:ext cx="1301750" cy="153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Content Placeholder 2"/>
          <p:cNvSpPr txBox="1">
            <a:spLocks/>
          </p:cNvSpPr>
          <p:nvPr/>
        </p:nvSpPr>
        <p:spPr bwMode="auto">
          <a:xfrm>
            <a:off x="433388" y="1576388"/>
            <a:ext cx="3871912" cy="438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marL="174625" indent="-174625">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70000"/>
              </a:spcBef>
              <a:buClr>
                <a:schemeClr val="hlink"/>
              </a:buClr>
              <a:buSzPct val="90000"/>
              <a:buFontTx/>
              <a:buChar char="•"/>
            </a:pPr>
            <a:r>
              <a:rPr lang="en-GB" sz="2000" b="0"/>
              <a:t>High-availability</a:t>
            </a:r>
          </a:p>
          <a:p>
            <a:pPr algn="l">
              <a:lnSpc>
                <a:spcPct val="90000"/>
              </a:lnSpc>
              <a:spcBef>
                <a:spcPct val="70000"/>
              </a:spcBef>
              <a:buClr>
                <a:schemeClr val="hlink"/>
              </a:buClr>
              <a:buSzPct val="90000"/>
              <a:buFontTx/>
              <a:buChar char="•"/>
            </a:pPr>
            <a:endParaRPr lang="en-GB" sz="2000" b="0"/>
          </a:p>
        </p:txBody>
      </p:sp>
      <p:sp>
        <p:nvSpPr>
          <p:cNvPr id="16" name="Content Placeholder 2"/>
          <p:cNvSpPr txBox="1">
            <a:spLocks/>
          </p:cNvSpPr>
          <p:nvPr/>
        </p:nvSpPr>
        <p:spPr bwMode="auto">
          <a:xfrm>
            <a:off x="446088" y="2160588"/>
            <a:ext cx="3871912" cy="438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marL="174625" indent="-174625">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70000"/>
              </a:spcBef>
              <a:buClr>
                <a:schemeClr val="hlink"/>
              </a:buClr>
              <a:buSzPct val="90000"/>
              <a:buFontTx/>
              <a:buChar char="•"/>
            </a:pPr>
            <a:r>
              <a:rPr lang="en-GB" sz="2000" b="0"/>
              <a:t>Placement and number </a:t>
            </a:r>
          </a:p>
          <a:p>
            <a:pPr algn="l">
              <a:lnSpc>
                <a:spcPct val="90000"/>
              </a:lnSpc>
              <a:spcBef>
                <a:spcPct val="70000"/>
              </a:spcBef>
              <a:buClr>
                <a:schemeClr val="hlink"/>
              </a:buClr>
              <a:buSzPct val="90000"/>
              <a:buFontTx/>
              <a:buChar char="•"/>
            </a:pPr>
            <a:endParaRPr lang="en-GB" sz="2000" b="0"/>
          </a:p>
        </p:txBody>
      </p:sp>
      <p:grpSp>
        <p:nvGrpSpPr>
          <p:cNvPr id="17" name="Group 3"/>
          <p:cNvGrpSpPr>
            <a:grpSpLocks/>
          </p:cNvGrpSpPr>
          <p:nvPr/>
        </p:nvGrpSpPr>
        <p:grpSpPr bwMode="auto">
          <a:xfrm>
            <a:off x="609600" y="6051550"/>
            <a:ext cx="914400" cy="425450"/>
            <a:chOff x="384" y="3024"/>
            <a:chExt cx="720" cy="336"/>
          </a:xfrm>
        </p:grpSpPr>
        <p:sp>
          <p:nvSpPr>
            <p:cNvPr id="18" name="Oval 4"/>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defRPr/>
              </a:pPr>
              <a:endParaRPr lang="en-US"/>
            </a:p>
          </p:txBody>
        </p:sp>
        <p:grpSp>
          <p:nvGrpSpPr>
            <p:cNvPr id="19" name="Group 5"/>
            <p:cNvGrpSpPr>
              <a:grpSpLocks/>
            </p:cNvGrpSpPr>
            <p:nvPr/>
          </p:nvGrpSpPr>
          <p:grpSpPr bwMode="auto">
            <a:xfrm>
              <a:off x="480" y="3096"/>
              <a:ext cx="240" cy="192"/>
              <a:chOff x="480" y="3096"/>
              <a:chExt cx="240" cy="192"/>
            </a:xfrm>
          </p:grpSpPr>
          <p:sp>
            <p:nvSpPr>
              <p:cNvPr id="20" name="Oval 27"/>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en-GB"/>
              </a:p>
            </p:txBody>
          </p:sp>
          <p:sp>
            <p:nvSpPr>
              <p:cNvPr id="21" name="Freeform 7"/>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defRPr/>
                </a:pPr>
                <a:endParaRPr lang="en-US"/>
              </a:p>
            </p:txBody>
          </p:sp>
        </p:grpSp>
      </p:grpSp>
      <p:grpSp>
        <p:nvGrpSpPr>
          <p:cNvPr id="22" name="Group 124"/>
          <p:cNvGrpSpPr>
            <a:grpSpLocks/>
          </p:cNvGrpSpPr>
          <p:nvPr/>
        </p:nvGrpSpPr>
        <p:grpSpPr bwMode="auto">
          <a:xfrm>
            <a:off x="1096963" y="6142038"/>
            <a:ext cx="304800" cy="244475"/>
            <a:chOff x="768" y="3096"/>
            <a:chExt cx="240" cy="192"/>
          </a:xfrm>
        </p:grpSpPr>
        <p:sp>
          <p:nvSpPr>
            <p:cNvPr id="23" name="Oval 9"/>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en-GB"/>
            </a:p>
          </p:txBody>
        </p:sp>
        <p:sp>
          <p:nvSpPr>
            <p:cNvPr id="24" name="Rectangle 10"/>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defRPr/>
              </a:pPr>
              <a:endParaRPr lang="en-US"/>
            </a:p>
          </p:txBody>
        </p:sp>
      </p:grpSp>
    </p:spTree>
    <p:extLst>
      <p:ext uri="{BB962C8B-B14F-4D97-AF65-F5344CB8AC3E}">
        <p14:creationId xmlns:p14="http://schemas.microsoft.com/office/powerpoint/2010/main" xmlns="" val="231953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nodeType="afterEffect">
                                  <p:stCondLst>
                                    <p:cond delay="100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1000"/>
                            </p:stCondLst>
                            <p:childTnLst>
                              <p:par>
                                <p:cTn id="33" presetID="1" presetClass="entr" presetSubtype="0" fill="hold" nodeType="afterEffect">
                                  <p:stCondLst>
                                    <p:cond delay="100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15" grpId="0"/>
      <p:bldP spid="15" grpId="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Shared Folders</a:t>
            </a:r>
            <a:endParaRPr lang="en-GB" dirty="0"/>
          </a:p>
        </p:txBody>
      </p:sp>
      <p:sp>
        <p:nvSpPr>
          <p:cNvPr id="4" name="Freeform 16"/>
          <p:cNvSpPr>
            <a:spLocks/>
          </p:cNvSpPr>
          <p:nvPr/>
        </p:nvSpPr>
        <p:spPr bwMode="auto">
          <a:xfrm rot="19477841" flipV="1">
            <a:off x="3043238" y="1393825"/>
            <a:ext cx="3078162" cy="3251200"/>
          </a:xfrm>
          <a:custGeom>
            <a:avLst/>
            <a:gdLst>
              <a:gd name="T0" fmla="*/ 2147483647 w 851"/>
              <a:gd name="T1" fmla="*/ 2147483647 h 927"/>
              <a:gd name="T2" fmla="*/ 2147483647 w 851"/>
              <a:gd name="T3" fmla="*/ 2147483647 h 927"/>
              <a:gd name="T4" fmla="*/ 2147483647 w 851"/>
              <a:gd name="T5" fmla="*/ 2147483647 h 927"/>
              <a:gd name="T6" fmla="*/ 2147483647 w 851"/>
              <a:gd name="T7" fmla="*/ 2147483647 h 927"/>
              <a:gd name="T8" fmla="*/ 2147483647 w 851"/>
              <a:gd name="T9" fmla="*/ 2147483647 h 927"/>
              <a:gd name="T10" fmla="*/ 2147483647 w 851"/>
              <a:gd name="T11" fmla="*/ 2147483647 h 927"/>
              <a:gd name="T12" fmla="*/ 2147483647 w 851"/>
              <a:gd name="T13" fmla="*/ 2147483647 h 927"/>
              <a:gd name="T14" fmla="*/ 2147483647 w 851"/>
              <a:gd name="T15" fmla="*/ 2147483647 h 927"/>
              <a:gd name="T16" fmla="*/ 2147483647 w 851"/>
              <a:gd name="T17" fmla="*/ 2147483647 h 927"/>
              <a:gd name="T18" fmla="*/ 2147483647 w 851"/>
              <a:gd name="T19" fmla="*/ 2147483647 h 927"/>
              <a:gd name="T20" fmla="*/ 2147483647 w 851"/>
              <a:gd name="T21" fmla="*/ 2147483647 h 927"/>
              <a:gd name="T22" fmla="*/ 2147483647 w 851"/>
              <a:gd name="T23" fmla="*/ 2147483647 h 927"/>
              <a:gd name="T24" fmla="*/ 2147483647 w 851"/>
              <a:gd name="T25" fmla="*/ 2147483647 h 927"/>
              <a:gd name="T26" fmla="*/ 2147483647 w 851"/>
              <a:gd name="T27" fmla="*/ 2147483647 h 927"/>
              <a:gd name="T28" fmla="*/ 2147483647 w 851"/>
              <a:gd name="T29" fmla="*/ 2147483647 h 927"/>
              <a:gd name="T30" fmla="*/ 2147483647 w 851"/>
              <a:gd name="T31" fmla="*/ 2147483647 h 927"/>
              <a:gd name="T32" fmla="*/ 2147483647 w 851"/>
              <a:gd name="T33" fmla="*/ 2147483647 h 927"/>
              <a:gd name="T34" fmla="*/ 2147483647 w 851"/>
              <a:gd name="T35" fmla="*/ 2147483647 h 927"/>
              <a:gd name="T36" fmla="*/ 2147483647 w 851"/>
              <a:gd name="T37" fmla="*/ 2147483647 h 927"/>
              <a:gd name="T38" fmla="*/ 2147483647 w 851"/>
              <a:gd name="T39" fmla="*/ 2147483647 h 927"/>
              <a:gd name="T40" fmla="*/ 2147483647 w 851"/>
              <a:gd name="T41" fmla="*/ 2147483647 h 927"/>
              <a:gd name="T42" fmla="*/ 2147483647 w 851"/>
              <a:gd name="T43" fmla="*/ 2147483647 h 927"/>
              <a:gd name="T44" fmla="*/ 2147483647 w 851"/>
              <a:gd name="T45" fmla="*/ 2147483647 h 927"/>
              <a:gd name="T46" fmla="*/ 2147483647 w 851"/>
              <a:gd name="T47" fmla="*/ 2147483647 h 927"/>
              <a:gd name="T48" fmla="*/ 2147483647 w 851"/>
              <a:gd name="T49" fmla="*/ 2147483647 h 927"/>
              <a:gd name="T50" fmla="*/ 2147483647 w 851"/>
              <a:gd name="T51" fmla="*/ 2147483647 h 927"/>
              <a:gd name="T52" fmla="*/ 2147483647 w 851"/>
              <a:gd name="T53" fmla="*/ 2147483647 h 927"/>
              <a:gd name="T54" fmla="*/ 2147483647 w 851"/>
              <a:gd name="T55" fmla="*/ 2147483647 h 927"/>
              <a:gd name="T56" fmla="*/ 2147483647 w 851"/>
              <a:gd name="T57" fmla="*/ 2147483647 h 927"/>
              <a:gd name="T58" fmla="*/ 2147483647 w 851"/>
              <a:gd name="T59" fmla="*/ 2147483647 h 927"/>
              <a:gd name="T60" fmla="*/ 2147483647 w 851"/>
              <a:gd name="T61" fmla="*/ 2147483647 h 927"/>
              <a:gd name="T62" fmla="*/ 2147483647 w 851"/>
              <a:gd name="T63" fmla="*/ 2147483647 h 927"/>
              <a:gd name="T64" fmla="*/ 2147483647 w 851"/>
              <a:gd name="T65" fmla="*/ 2147483647 h 9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1"/>
              <a:gd name="T100" fmla="*/ 0 h 927"/>
              <a:gd name="T101" fmla="*/ 851 w 851"/>
              <a:gd name="T102" fmla="*/ 927 h 9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1" h="927">
                <a:moveTo>
                  <a:pt x="0" y="927"/>
                </a:moveTo>
                <a:lnTo>
                  <a:pt x="18" y="919"/>
                </a:lnTo>
                <a:lnTo>
                  <a:pt x="35" y="909"/>
                </a:lnTo>
                <a:lnTo>
                  <a:pt x="55" y="898"/>
                </a:lnTo>
                <a:lnTo>
                  <a:pt x="76" y="886"/>
                </a:lnTo>
                <a:lnTo>
                  <a:pt x="119" y="857"/>
                </a:lnTo>
                <a:lnTo>
                  <a:pt x="142" y="841"/>
                </a:lnTo>
                <a:lnTo>
                  <a:pt x="167" y="825"/>
                </a:lnTo>
                <a:lnTo>
                  <a:pt x="216" y="787"/>
                </a:lnTo>
                <a:lnTo>
                  <a:pt x="242" y="767"/>
                </a:lnTo>
                <a:lnTo>
                  <a:pt x="268" y="747"/>
                </a:lnTo>
                <a:lnTo>
                  <a:pt x="322" y="703"/>
                </a:lnTo>
                <a:lnTo>
                  <a:pt x="348" y="680"/>
                </a:lnTo>
                <a:lnTo>
                  <a:pt x="376" y="657"/>
                </a:lnTo>
                <a:lnTo>
                  <a:pt x="429" y="608"/>
                </a:lnTo>
                <a:lnTo>
                  <a:pt x="481" y="558"/>
                </a:lnTo>
                <a:lnTo>
                  <a:pt x="507" y="532"/>
                </a:lnTo>
                <a:lnTo>
                  <a:pt x="534" y="506"/>
                </a:lnTo>
                <a:lnTo>
                  <a:pt x="558" y="480"/>
                </a:lnTo>
                <a:lnTo>
                  <a:pt x="583" y="454"/>
                </a:lnTo>
                <a:lnTo>
                  <a:pt x="607" y="427"/>
                </a:lnTo>
                <a:lnTo>
                  <a:pt x="631" y="400"/>
                </a:lnTo>
                <a:lnTo>
                  <a:pt x="652" y="374"/>
                </a:lnTo>
                <a:lnTo>
                  <a:pt x="674" y="348"/>
                </a:lnTo>
                <a:lnTo>
                  <a:pt x="694" y="322"/>
                </a:lnTo>
                <a:lnTo>
                  <a:pt x="713" y="296"/>
                </a:lnTo>
                <a:lnTo>
                  <a:pt x="731" y="270"/>
                </a:lnTo>
                <a:lnTo>
                  <a:pt x="748" y="244"/>
                </a:lnTo>
                <a:lnTo>
                  <a:pt x="750" y="247"/>
                </a:lnTo>
                <a:lnTo>
                  <a:pt x="754" y="251"/>
                </a:lnTo>
                <a:lnTo>
                  <a:pt x="767" y="267"/>
                </a:lnTo>
                <a:lnTo>
                  <a:pt x="789" y="290"/>
                </a:lnTo>
                <a:lnTo>
                  <a:pt x="819" y="145"/>
                </a:lnTo>
                <a:lnTo>
                  <a:pt x="841" y="45"/>
                </a:lnTo>
                <a:lnTo>
                  <a:pt x="851" y="0"/>
                </a:lnTo>
                <a:lnTo>
                  <a:pt x="839" y="8"/>
                </a:lnTo>
                <a:lnTo>
                  <a:pt x="813" y="28"/>
                </a:lnTo>
                <a:lnTo>
                  <a:pt x="732" y="87"/>
                </a:lnTo>
                <a:lnTo>
                  <a:pt x="651" y="148"/>
                </a:lnTo>
                <a:lnTo>
                  <a:pt x="613" y="176"/>
                </a:lnTo>
                <a:lnTo>
                  <a:pt x="642" y="183"/>
                </a:lnTo>
                <a:lnTo>
                  <a:pt x="663" y="189"/>
                </a:lnTo>
                <a:lnTo>
                  <a:pt x="673" y="192"/>
                </a:lnTo>
                <a:lnTo>
                  <a:pt x="661" y="211"/>
                </a:lnTo>
                <a:lnTo>
                  <a:pt x="647" y="235"/>
                </a:lnTo>
                <a:lnTo>
                  <a:pt x="629" y="266"/>
                </a:lnTo>
                <a:lnTo>
                  <a:pt x="606" y="300"/>
                </a:lnTo>
                <a:lnTo>
                  <a:pt x="593" y="319"/>
                </a:lnTo>
                <a:lnTo>
                  <a:pt x="578" y="338"/>
                </a:lnTo>
                <a:lnTo>
                  <a:pt x="548" y="382"/>
                </a:lnTo>
                <a:lnTo>
                  <a:pt x="513" y="428"/>
                </a:lnTo>
                <a:lnTo>
                  <a:pt x="493" y="451"/>
                </a:lnTo>
                <a:lnTo>
                  <a:pt x="473" y="476"/>
                </a:lnTo>
                <a:lnTo>
                  <a:pt x="429" y="528"/>
                </a:lnTo>
                <a:lnTo>
                  <a:pt x="406" y="554"/>
                </a:lnTo>
                <a:lnTo>
                  <a:pt x="381" y="582"/>
                </a:lnTo>
                <a:lnTo>
                  <a:pt x="355" y="609"/>
                </a:lnTo>
                <a:lnTo>
                  <a:pt x="329" y="638"/>
                </a:lnTo>
                <a:lnTo>
                  <a:pt x="302" y="666"/>
                </a:lnTo>
                <a:lnTo>
                  <a:pt x="273" y="695"/>
                </a:lnTo>
                <a:lnTo>
                  <a:pt x="242" y="724"/>
                </a:lnTo>
                <a:lnTo>
                  <a:pt x="210" y="753"/>
                </a:lnTo>
                <a:lnTo>
                  <a:pt x="145" y="811"/>
                </a:lnTo>
                <a:lnTo>
                  <a:pt x="110" y="840"/>
                </a:lnTo>
                <a:lnTo>
                  <a:pt x="76" y="869"/>
                </a:lnTo>
                <a:lnTo>
                  <a:pt x="38" y="898"/>
                </a:lnTo>
                <a:lnTo>
                  <a:pt x="0" y="927"/>
                </a:lnTo>
                <a:close/>
              </a:path>
            </a:pathLst>
          </a:custGeom>
          <a:solidFill>
            <a:srgbClr val="FF0000">
              <a:alpha val="7490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a:lstStyle/>
          <a:p>
            <a:endParaRPr lang="en-GB"/>
          </a:p>
        </p:txBody>
      </p:sp>
      <p:pic>
        <p:nvPicPr>
          <p:cNvPr id="5" name="Picture 19" descr="Security_Permissions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7638" y="2282825"/>
            <a:ext cx="944562" cy="1331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25"/>
          <p:cNvGrpSpPr>
            <a:grpSpLocks/>
          </p:cNvGrpSpPr>
          <p:nvPr/>
        </p:nvGrpSpPr>
        <p:grpSpPr bwMode="auto">
          <a:xfrm>
            <a:off x="5165725" y="3292475"/>
            <a:ext cx="3294063" cy="2130425"/>
            <a:chOff x="3271" y="3204"/>
            <a:chExt cx="1084" cy="701"/>
          </a:xfrm>
        </p:grpSpPr>
        <p:sp>
          <p:nvSpPr>
            <p:cNvPr id="7" name="Oval 12"/>
            <p:cNvSpPr>
              <a:spLocks noChangeArrowheads="1"/>
            </p:cNvSpPr>
            <p:nvPr/>
          </p:nvSpPr>
          <p:spPr bwMode="auto">
            <a:xfrm>
              <a:off x="3271" y="3371"/>
              <a:ext cx="1084" cy="534"/>
            </a:xfrm>
            <a:prstGeom prst="ellipse">
              <a:avLst/>
            </a:prstGeom>
            <a:gradFill rotWithShape="1">
              <a:gsLst>
                <a:gs pos="0">
                  <a:srgbClr val="FFFFFF"/>
                </a:gs>
                <a:gs pos="100000">
                  <a:srgbClr val="EEEFD7"/>
                </a:gs>
              </a:gsLst>
              <a:path path="shape">
                <a:fillToRect l="50000" t="50000" r="50000" b="50000"/>
              </a:path>
            </a:gradFill>
            <a:ln w="9525">
              <a:solidFill>
                <a:srgbClr val="333333"/>
              </a:solidFill>
              <a:round/>
              <a:headEnd/>
              <a:tailEnd/>
            </a:ln>
            <a:effectLst>
              <a:outerShdw dist="35921" dir="2700000" algn="ctr" rotWithShape="0">
                <a:srgbClr val="ADADAD"/>
              </a:outerShdw>
            </a:effectLst>
          </p:spPr>
          <p:txBody>
            <a:bodyPr wrap="none" anchor="ctr"/>
            <a:lstStyle/>
            <a:p>
              <a:pPr>
                <a:defRPr/>
              </a:pPr>
              <a:endParaRPr lang="en-GB"/>
            </a:p>
          </p:txBody>
        </p:sp>
        <p:pic>
          <p:nvPicPr>
            <p:cNvPr id="8" name="Picture 13" descr="Computer_Workstation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66" y="3204"/>
              <a:ext cx="541" cy="6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4" descr="Folder_FolderOpenWithDocumentWriting0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24" y="3359"/>
              <a:ext cx="449" cy="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0" name="Picture 17" descr="Collection_Group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68300" y="954088"/>
            <a:ext cx="3273425" cy="2363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50840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Practices for Sharing Folders</a:t>
            </a:r>
            <a:endParaRPr lang="en-GB" dirty="0"/>
          </a:p>
        </p:txBody>
      </p:sp>
      <p:sp>
        <p:nvSpPr>
          <p:cNvPr id="4" name="AutoShape 4"/>
          <p:cNvSpPr>
            <a:spLocks noChangeArrowheads="1"/>
          </p:cNvSpPr>
          <p:nvPr/>
        </p:nvSpPr>
        <p:spPr bwMode="auto">
          <a:xfrm>
            <a:off x="669924" y="1641474"/>
            <a:ext cx="7775575" cy="3453039"/>
          </a:xfrm>
          <a:prstGeom prst="roundRect">
            <a:avLst>
              <a:gd name="adj" fmla="val 4167"/>
            </a:avLst>
          </a:prstGeom>
          <a:solidFill>
            <a:srgbClr val="DEE7F1"/>
          </a:solidFill>
          <a:ln w="9525" algn="ctr">
            <a:solidFill>
              <a:srgbClr val="333333"/>
            </a:solidFill>
            <a:round/>
            <a:headEnd/>
            <a:tailEnd/>
          </a:ln>
        </p:spPr>
        <p:txBody>
          <a:bodyPr/>
          <a:lstStyle/>
          <a:p>
            <a:r>
              <a:rPr lang="en-US" sz="2000" dirty="0"/>
              <a:t>Use the following guidelines to help establish and maintain your folder sharing infrastructure</a:t>
            </a:r>
            <a:r>
              <a:rPr lang="en-US" sz="2000" dirty="0" smtClean="0"/>
              <a:t>:</a:t>
            </a:r>
            <a:endParaRPr lang="en-US" sz="2000" dirty="0"/>
          </a:p>
        </p:txBody>
      </p:sp>
      <p:sp>
        <p:nvSpPr>
          <p:cNvPr id="5" name="AutoShape 5"/>
          <p:cNvSpPr>
            <a:spLocks noChangeArrowheads="1"/>
          </p:cNvSpPr>
          <p:nvPr/>
        </p:nvSpPr>
        <p:spPr bwMode="auto">
          <a:xfrm>
            <a:off x="873124" y="2552472"/>
            <a:ext cx="7369175" cy="2211387"/>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nSpc>
                <a:spcPct val="90000"/>
              </a:lnSpc>
              <a:spcBef>
                <a:spcPct val="40000"/>
              </a:spcBef>
              <a:buClr>
                <a:srgbClr val="006699"/>
              </a:buClr>
              <a:buFontTx/>
              <a:buChar char="•"/>
            </a:pPr>
            <a:r>
              <a:rPr lang="en-GB" dirty="0">
                <a:cs typeface="Times New Roman" pitchFamily="18" charset="0"/>
              </a:rPr>
              <a:t>Group files into a folder hierarchy</a:t>
            </a:r>
          </a:p>
          <a:p>
            <a:pPr marL="228600" indent="-228600">
              <a:lnSpc>
                <a:spcPct val="90000"/>
              </a:lnSpc>
              <a:spcBef>
                <a:spcPct val="40000"/>
              </a:spcBef>
              <a:buClr>
                <a:srgbClr val="006699"/>
              </a:buClr>
              <a:buFontTx/>
              <a:buChar char="•"/>
            </a:pPr>
            <a:r>
              <a:rPr lang="en-GB" dirty="0">
                <a:cs typeface="Times New Roman" pitchFamily="18" charset="0"/>
              </a:rPr>
              <a:t>Enable network discovery</a:t>
            </a:r>
          </a:p>
          <a:p>
            <a:pPr marL="228600" indent="-228600">
              <a:lnSpc>
                <a:spcPct val="90000"/>
              </a:lnSpc>
              <a:spcBef>
                <a:spcPct val="40000"/>
              </a:spcBef>
              <a:buClr>
                <a:srgbClr val="006699"/>
              </a:buClr>
              <a:buFontTx/>
              <a:buChar char="•"/>
            </a:pPr>
            <a:r>
              <a:rPr lang="en-GB" dirty="0">
                <a:cs typeface="Times New Roman" pitchFamily="18" charset="0"/>
              </a:rPr>
              <a:t>Use Advanced Sharing</a:t>
            </a:r>
          </a:p>
          <a:p>
            <a:pPr marL="228600" indent="-228600">
              <a:lnSpc>
                <a:spcPct val="90000"/>
              </a:lnSpc>
              <a:spcBef>
                <a:spcPct val="40000"/>
              </a:spcBef>
              <a:buClr>
                <a:srgbClr val="006699"/>
              </a:buClr>
              <a:buFontTx/>
              <a:buChar char="•"/>
            </a:pPr>
            <a:r>
              <a:rPr lang="en-GB" dirty="0">
                <a:cs typeface="Times New Roman" pitchFamily="18" charset="0"/>
              </a:rPr>
              <a:t>Consider caching carefully</a:t>
            </a:r>
          </a:p>
          <a:p>
            <a:pPr marL="228600" indent="-228600">
              <a:lnSpc>
                <a:spcPct val="90000"/>
              </a:lnSpc>
              <a:spcBef>
                <a:spcPct val="40000"/>
              </a:spcBef>
              <a:buClr>
                <a:srgbClr val="006699"/>
              </a:buClr>
              <a:buFontTx/>
              <a:buChar char="•"/>
            </a:pPr>
            <a:r>
              <a:rPr lang="en-GB" dirty="0">
                <a:cs typeface="Times New Roman" pitchFamily="18" charset="0"/>
              </a:rPr>
              <a:t>Change the default shared folder permission</a:t>
            </a:r>
          </a:p>
          <a:p>
            <a:pPr marL="228600" indent="-228600">
              <a:lnSpc>
                <a:spcPct val="90000"/>
              </a:lnSpc>
              <a:spcBef>
                <a:spcPct val="40000"/>
              </a:spcBef>
              <a:buClr>
                <a:srgbClr val="006699"/>
              </a:buClr>
              <a:buFontTx/>
              <a:buChar char="•"/>
            </a:pPr>
            <a:r>
              <a:rPr lang="en-GB" dirty="0">
                <a:cs typeface="Times New Roman" pitchFamily="18" charset="0"/>
              </a:rPr>
              <a:t>Consider implementing </a:t>
            </a:r>
            <a:r>
              <a:rPr lang="en-GB" dirty="0" smtClean="0">
                <a:cs typeface="Times New Roman" pitchFamily="18" charset="0"/>
              </a:rPr>
              <a:t>DFS</a:t>
            </a:r>
            <a:endParaRPr lang="en-GB" dirty="0">
              <a:cs typeface="Times New Roman" pitchFamily="18" charset="0"/>
            </a:endParaRPr>
          </a:p>
        </p:txBody>
      </p:sp>
    </p:spTree>
    <p:extLst>
      <p:ext uri="{BB962C8B-B14F-4D97-AF65-F5344CB8AC3E}">
        <p14:creationId xmlns:p14="http://schemas.microsoft.com/office/powerpoint/2010/main" xmlns="" val="1427503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Access Permissions</a:t>
            </a:r>
          </a:p>
        </p:txBody>
      </p:sp>
      <p:sp>
        <p:nvSpPr>
          <p:cNvPr id="4" name="AutoShape 3"/>
          <p:cNvSpPr>
            <a:spLocks noChangeArrowheads="1"/>
          </p:cNvSpPr>
          <p:nvPr/>
        </p:nvSpPr>
        <p:spPr bwMode="auto">
          <a:xfrm>
            <a:off x="4784725" y="1482725"/>
            <a:ext cx="2641600" cy="4506913"/>
          </a:xfrm>
          <a:prstGeom prst="roundRect">
            <a:avLst>
              <a:gd name="adj" fmla="val 4167"/>
            </a:avLst>
          </a:prstGeom>
          <a:solidFill>
            <a:srgbClr val="F0F1E1"/>
          </a:solidFill>
          <a:ln w="9525" algn="ctr">
            <a:solidFill>
              <a:srgbClr val="808080"/>
            </a:solidFill>
            <a:round/>
            <a:headEnd/>
            <a:tailEnd/>
          </a:ln>
          <a:effectLst>
            <a:outerShdw dist="35921" dir="2700000" algn="ctr" rotWithShape="0">
              <a:srgbClr val="AFAFAF"/>
            </a:outerShdw>
          </a:effectLst>
        </p:spPr>
        <p:txBody>
          <a:bodyPr anchor="ctr"/>
          <a:lstStyle/>
          <a:p>
            <a:pPr>
              <a:buSzPct val="85000"/>
              <a:defRPr/>
            </a:pPr>
            <a:endParaRPr lang="en-CA" sz="1600"/>
          </a:p>
        </p:txBody>
      </p:sp>
      <p:sp>
        <p:nvSpPr>
          <p:cNvPr id="5" name="Freeform 4"/>
          <p:cNvSpPr>
            <a:spLocks/>
          </p:cNvSpPr>
          <p:nvPr/>
        </p:nvSpPr>
        <p:spPr bwMode="auto">
          <a:xfrm>
            <a:off x="5786438" y="2355850"/>
            <a:ext cx="595312" cy="1844675"/>
          </a:xfrm>
          <a:custGeom>
            <a:avLst/>
            <a:gdLst>
              <a:gd name="T0" fmla="*/ 0 w 424"/>
              <a:gd name="T1" fmla="*/ 0 h 432"/>
              <a:gd name="T2" fmla="*/ 0 w 424"/>
              <a:gd name="T3" fmla="*/ 2147483647 h 432"/>
              <a:gd name="T4" fmla="*/ 2147483647 w 424"/>
              <a:gd name="T5" fmla="*/ 2147483647 h 432"/>
              <a:gd name="T6" fmla="*/ 0 60000 65536"/>
              <a:gd name="T7" fmla="*/ 0 60000 65536"/>
              <a:gd name="T8" fmla="*/ 0 60000 65536"/>
              <a:gd name="T9" fmla="*/ 0 w 424"/>
              <a:gd name="T10" fmla="*/ 0 h 432"/>
              <a:gd name="T11" fmla="*/ 424 w 424"/>
              <a:gd name="T12" fmla="*/ 432 h 432"/>
            </a:gdLst>
            <a:ahLst/>
            <a:cxnLst>
              <a:cxn ang="T6">
                <a:pos x="T0" y="T1"/>
              </a:cxn>
              <a:cxn ang="T7">
                <a:pos x="T2" y="T3"/>
              </a:cxn>
              <a:cxn ang="T8">
                <a:pos x="T4" y="T5"/>
              </a:cxn>
            </a:cxnLst>
            <a:rect l="T9" t="T10" r="T11" b="T12"/>
            <a:pathLst>
              <a:path w="424" h="432">
                <a:moveTo>
                  <a:pt x="0" y="0"/>
                </a:moveTo>
                <a:lnTo>
                  <a:pt x="0" y="432"/>
                </a:lnTo>
                <a:lnTo>
                  <a:pt x="424" y="432"/>
                </a:lnTo>
              </a:path>
            </a:pathLst>
          </a:custGeom>
          <a:noFill/>
          <a:ln w="571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en-GB"/>
          </a:p>
        </p:txBody>
      </p:sp>
      <p:pic>
        <p:nvPicPr>
          <p:cNvPr id="6" name="Picture 5" descr="Document_Document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69025" y="3800475"/>
            <a:ext cx="631825" cy="102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9" descr="Users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6225" y="1550988"/>
            <a:ext cx="1381125" cy="168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AutoShape 10"/>
          <p:cNvSpPr>
            <a:spLocks noChangeArrowheads="1"/>
          </p:cNvSpPr>
          <p:nvPr/>
        </p:nvSpPr>
        <p:spPr bwMode="auto">
          <a:xfrm>
            <a:off x="1838325" y="3268663"/>
            <a:ext cx="755650" cy="381000"/>
          </a:xfrm>
          <a:prstGeom prst="roundRect">
            <a:avLst>
              <a:gd name="adj" fmla="val 4167"/>
            </a:avLst>
          </a:prstGeom>
          <a:solidFill>
            <a:schemeClr val="bg1"/>
          </a:solidFill>
          <a:ln w="9525" algn="ctr">
            <a:solidFill>
              <a:srgbClr val="4D4D4D"/>
            </a:solidFill>
            <a:round/>
            <a:headEnd/>
            <a:tailEnd/>
          </a:ln>
          <a:effectLst>
            <a:outerShdw dist="35921" dir="2700000" algn="ctr" rotWithShape="0">
              <a:srgbClr val="AFAFAF"/>
            </a:outerShdw>
          </a:effectLst>
        </p:spPr>
        <p:txBody>
          <a:bodyPr wrap="none" anchor="ctr"/>
          <a:lstStyle/>
          <a:p>
            <a:pPr>
              <a:lnSpc>
                <a:spcPct val="85000"/>
              </a:lnSpc>
              <a:defRPr/>
            </a:pPr>
            <a:r>
              <a:rPr lang="en-US" sz="1600" dirty="0"/>
              <a:t>Users</a:t>
            </a:r>
          </a:p>
        </p:txBody>
      </p:sp>
      <p:pic>
        <p:nvPicPr>
          <p:cNvPr id="9" name="Picture 11" descr="Database0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46650" y="2870200"/>
            <a:ext cx="169545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Freeform 12"/>
          <p:cNvSpPr>
            <a:spLocks/>
          </p:cNvSpPr>
          <p:nvPr/>
        </p:nvSpPr>
        <p:spPr bwMode="auto">
          <a:xfrm>
            <a:off x="5786438" y="4237038"/>
            <a:ext cx="595312" cy="1106487"/>
          </a:xfrm>
          <a:custGeom>
            <a:avLst/>
            <a:gdLst>
              <a:gd name="T0" fmla="*/ 0 w 424"/>
              <a:gd name="T1" fmla="*/ 0 h 432"/>
              <a:gd name="T2" fmla="*/ 0 w 424"/>
              <a:gd name="T3" fmla="*/ 2147483647 h 432"/>
              <a:gd name="T4" fmla="*/ 2147483647 w 424"/>
              <a:gd name="T5" fmla="*/ 2147483647 h 432"/>
              <a:gd name="T6" fmla="*/ 0 60000 65536"/>
              <a:gd name="T7" fmla="*/ 0 60000 65536"/>
              <a:gd name="T8" fmla="*/ 0 60000 65536"/>
              <a:gd name="T9" fmla="*/ 0 w 424"/>
              <a:gd name="T10" fmla="*/ 0 h 432"/>
              <a:gd name="T11" fmla="*/ 424 w 424"/>
              <a:gd name="T12" fmla="*/ 432 h 432"/>
            </a:gdLst>
            <a:ahLst/>
            <a:cxnLst>
              <a:cxn ang="T6">
                <a:pos x="T0" y="T1"/>
              </a:cxn>
              <a:cxn ang="T7">
                <a:pos x="T2" y="T3"/>
              </a:cxn>
              <a:cxn ang="T8">
                <a:pos x="T4" y="T5"/>
              </a:cxn>
            </a:cxnLst>
            <a:rect l="T9" t="T10" r="T11" b="T12"/>
            <a:pathLst>
              <a:path w="424" h="432">
                <a:moveTo>
                  <a:pt x="0" y="0"/>
                </a:moveTo>
                <a:lnTo>
                  <a:pt x="0" y="432"/>
                </a:lnTo>
                <a:lnTo>
                  <a:pt x="424" y="432"/>
                </a:lnTo>
              </a:path>
            </a:pathLst>
          </a:custGeom>
          <a:noFill/>
          <a:ln w="571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en-GB"/>
          </a:p>
        </p:txBody>
      </p:sp>
      <p:pic>
        <p:nvPicPr>
          <p:cNvPr id="11" name="Picture 13" descr="Document_Document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69025" y="4889500"/>
            <a:ext cx="631825" cy="102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AutoShape 14"/>
          <p:cNvSpPr>
            <a:spLocks noChangeArrowheads="1"/>
          </p:cNvSpPr>
          <p:nvPr/>
        </p:nvSpPr>
        <p:spPr bwMode="auto">
          <a:xfrm>
            <a:off x="4559300" y="4006850"/>
            <a:ext cx="1397000" cy="374650"/>
          </a:xfrm>
          <a:prstGeom prst="rightArrowCallout">
            <a:avLst>
              <a:gd name="adj1" fmla="val 51694"/>
              <a:gd name="adj2" fmla="val 46056"/>
              <a:gd name="adj3" fmla="val 86868"/>
              <a:gd name="adj4" fmla="val 66667"/>
            </a:avLst>
          </a:prstGeom>
          <a:gradFill rotWithShape="1">
            <a:gsLst>
              <a:gs pos="0">
                <a:srgbClr val="ADE2A1"/>
              </a:gs>
              <a:gs pos="100000">
                <a:srgbClr val="E8F6E4"/>
              </a:gs>
            </a:gsLst>
            <a:lin ang="2700000" scaled="1"/>
          </a:gradFill>
          <a:ln w="9525" algn="ctr">
            <a:solidFill>
              <a:srgbClr val="4D4D4D"/>
            </a:solidFill>
            <a:miter lim="800000"/>
            <a:headEnd/>
            <a:tailEnd/>
          </a:ln>
          <a:effectLst>
            <a:outerShdw dist="35921" dir="2700000" algn="ctr" rotWithShape="0">
              <a:srgbClr val="AFAFAF"/>
            </a:outerShdw>
          </a:effectLst>
        </p:spPr>
        <p:txBody>
          <a:bodyPr anchor="ctr"/>
          <a:lstStyle/>
          <a:p>
            <a:pPr>
              <a:lnSpc>
                <a:spcPct val="85000"/>
              </a:lnSpc>
              <a:defRPr/>
            </a:pPr>
            <a:r>
              <a:rPr lang="en-US" sz="1600" dirty="0"/>
              <a:t>Read</a:t>
            </a:r>
          </a:p>
        </p:txBody>
      </p:sp>
      <p:sp>
        <p:nvSpPr>
          <p:cNvPr id="13" name="AutoShape 15"/>
          <p:cNvSpPr>
            <a:spLocks noChangeArrowheads="1"/>
          </p:cNvSpPr>
          <p:nvPr/>
        </p:nvSpPr>
        <p:spPr bwMode="auto">
          <a:xfrm>
            <a:off x="4559300" y="5148263"/>
            <a:ext cx="1585913" cy="374650"/>
          </a:xfrm>
          <a:prstGeom prst="rightArrowCallout">
            <a:avLst>
              <a:gd name="adj1" fmla="val 51694"/>
              <a:gd name="adj2" fmla="val 46056"/>
              <a:gd name="adj3" fmla="val 86868"/>
              <a:gd name="adj4" fmla="val 66667"/>
            </a:avLst>
          </a:prstGeom>
          <a:gradFill rotWithShape="1">
            <a:gsLst>
              <a:gs pos="0">
                <a:srgbClr val="ADE2A1"/>
              </a:gs>
              <a:gs pos="100000">
                <a:srgbClr val="E8F6E4"/>
              </a:gs>
            </a:gsLst>
            <a:lin ang="2700000" scaled="1"/>
          </a:gradFill>
          <a:ln w="9525" algn="ctr">
            <a:solidFill>
              <a:srgbClr val="4D4D4D"/>
            </a:solidFill>
            <a:miter lim="800000"/>
            <a:headEnd/>
            <a:tailEnd/>
          </a:ln>
          <a:effectLst>
            <a:outerShdw dist="35921" dir="2700000" algn="ctr" rotWithShape="0">
              <a:srgbClr val="AFAFAF"/>
            </a:outerShdw>
          </a:effectLst>
        </p:spPr>
        <p:txBody>
          <a:bodyPr anchor="ctr"/>
          <a:lstStyle/>
          <a:p>
            <a:pPr>
              <a:lnSpc>
                <a:spcPct val="85000"/>
              </a:lnSpc>
              <a:defRPr/>
            </a:pPr>
            <a:r>
              <a:rPr lang="en-US" sz="1600" dirty="0"/>
              <a:t>Change</a:t>
            </a:r>
          </a:p>
        </p:txBody>
      </p:sp>
      <p:sp>
        <p:nvSpPr>
          <p:cNvPr id="14" name="AutoShape 16"/>
          <p:cNvSpPr>
            <a:spLocks noChangeArrowheads="1"/>
          </p:cNvSpPr>
          <p:nvPr/>
        </p:nvSpPr>
        <p:spPr bwMode="auto">
          <a:xfrm>
            <a:off x="3519488" y="2057400"/>
            <a:ext cx="1611312" cy="496888"/>
          </a:xfrm>
          <a:prstGeom prst="rightArrowCallout">
            <a:avLst>
              <a:gd name="adj1" fmla="val 51694"/>
              <a:gd name="adj2" fmla="val 46056"/>
              <a:gd name="adj3" fmla="val 65498"/>
              <a:gd name="adj4" fmla="val 66667"/>
            </a:avLst>
          </a:prstGeom>
          <a:gradFill rotWithShape="1">
            <a:gsLst>
              <a:gs pos="0">
                <a:srgbClr val="ADE2A1"/>
              </a:gs>
              <a:gs pos="100000">
                <a:srgbClr val="E8F6E4"/>
              </a:gs>
            </a:gsLst>
            <a:lin ang="2700000" scaled="1"/>
          </a:gradFill>
          <a:ln w="9525" algn="ctr">
            <a:solidFill>
              <a:srgbClr val="4D4D4D"/>
            </a:solidFill>
            <a:miter lim="800000"/>
            <a:headEnd/>
            <a:tailEnd/>
          </a:ln>
          <a:effectLst>
            <a:outerShdw dist="35921" dir="2700000" algn="ctr" rotWithShape="0">
              <a:srgbClr val="AFAFAF"/>
            </a:outerShdw>
          </a:effectLst>
        </p:spPr>
        <p:txBody>
          <a:bodyPr anchor="ctr"/>
          <a:lstStyle/>
          <a:p>
            <a:pPr>
              <a:lnSpc>
                <a:spcPct val="85000"/>
              </a:lnSpc>
              <a:defRPr/>
            </a:pPr>
            <a:r>
              <a:rPr lang="en-US" sz="1600" dirty="0"/>
              <a:t>Full Control</a:t>
            </a:r>
          </a:p>
        </p:txBody>
      </p:sp>
      <p:pic>
        <p:nvPicPr>
          <p:cNvPr id="15" name="Picture 17" descr="Security_Permissions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84650" y="3843338"/>
            <a:ext cx="531813" cy="75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8" descr="Security_Permissions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84650" y="4943475"/>
            <a:ext cx="531813" cy="75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ext Box 19"/>
          <p:cNvSpPr txBox="1">
            <a:spLocks noChangeArrowheads="1"/>
          </p:cNvSpPr>
          <p:nvPr/>
        </p:nvSpPr>
        <p:spPr bwMode="auto">
          <a:xfrm>
            <a:off x="6767513" y="4232275"/>
            <a:ext cx="7397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a:t>File1</a:t>
            </a:r>
          </a:p>
        </p:txBody>
      </p:sp>
      <p:sp>
        <p:nvSpPr>
          <p:cNvPr id="18" name="Text Box 20"/>
          <p:cNvSpPr txBox="1">
            <a:spLocks noChangeArrowheads="1"/>
          </p:cNvSpPr>
          <p:nvPr/>
        </p:nvSpPr>
        <p:spPr bwMode="auto">
          <a:xfrm>
            <a:off x="6767513" y="5335588"/>
            <a:ext cx="7397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a:t>File2</a:t>
            </a:r>
          </a:p>
        </p:txBody>
      </p:sp>
      <p:sp>
        <p:nvSpPr>
          <p:cNvPr id="19" name="Text Box 21"/>
          <p:cNvSpPr txBox="1">
            <a:spLocks noChangeArrowheads="1"/>
          </p:cNvSpPr>
          <p:nvPr/>
        </p:nvSpPr>
        <p:spPr bwMode="auto">
          <a:xfrm>
            <a:off x="6232525" y="1946275"/>
            <a:ext cx="8874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a:t>Public</a:t>
            </a:r>
          </a:p>
        </p:txBody>
      </p:sp>
      <p:sp>
        <p:nvSpPr>
          <p:cNvPr id="20" name="Text Box 22"/>
          <p:cNvSpPr txBox="1">
            <a:spLocks noChangeArrowheads="1"/>
          </p:cNvSpPr>
          <p:nvPr/>
        </p:nvSpPr>
        <p:spPr bwMode="auto">
          <a:xfrm>
            <a:off x="4975225" y="3198813"/>
            <a:ext cx="1712913"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1600"/>
              <a:t>NTFS Volume</a:t>
            </a:r>
          </a:p>
        </p:txBody>
      </p:sp>
      <p:pic>
        <p:nvPicPr>
          <p:cNvPr id="21" name="Picture 23" descr="Security_Permissions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32138" y="1960563"/>
            <a:ext cx="531812" cy="75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25" descr="Folder_OpenWithDocumentWriting_Blu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156200" y="1485900"/>
            <a:ext cx="1096963" cy="1262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92084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5830</Words>
  <Application>Microsoft Office PowerPoint</Application>
  <PresentationFormat>On-screen Show (4:3)</PresentationFormat>
  <Paragraphs>667</Paragraphs>
  <Slides>37</Slides>
  <Notes>37</Notes>
  <HiddenSlides>4</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NG_MOC_Template</vt:lpstr>
      <vt:lpstr>Slide 1</vt:lpstr>
      <vt:lpstr>Module Overview</vt:lpstr>
      <vt:lpstr>Lesson 1: Provisioning File Services</vt:lpstr>
      <vt:lpstr>What Are the File Services Role Services?</vt:lpstr>
      <vt:lpstr>Discussion: Problems with Sharing Files and Folders </vt:lpstr>
      <vt:lpstr>Planning File Servers</vt:lpstr>
      <vt:lpstr>Planning Shared Folders</vt:lpstr>
      <vt:lpstr>Best Practices for Sharing Folders</vt:lpstr>
      <vt:lpstr>Managing Access Permissions</vt:lpstr>
      <vt:lpstr>Offline Data Access</vt:lpstr>
      <vt:lpstr>Planning Indexing</vt:lpstr>
      <vt:lpstr>Lesson 2: Provisioning and Managing Storage</vt:lpstr>
      <vt:lpstr>Capacity and Storage Management Challenges</vt:lpstr>
      <vt:lpstr>What Is File Server Resource Manager?</vt:lpstr>
      <vt:lpstr>Planning Storage Quotas</vt:lpstr>
      <vt:lpstr>Planning File Screens</vt:lpstr>
      <vt:lpstr>Using Reports to Manage Storage</vt:lpstr>
      <vt:lpstr>Demonstration: How to Use FSRM to Manage Storage</vt:lpstr>
      <vt:lpstr>Notes Page Over-flow Slide. Do Not Print Slide. See Notes pane.</vt:lpstr>
      <vt:lpstr>Notes Page Over-flow Slide. Do Not Print Slide. See Notes pane.</vt:lpstr>
      <vt:lpstr>Notes Page Over-flow Slide. Do Not Print Slide. See Notes pane.</vt:lpstr>
      <vt:lpstr>Lesson 3: Provisioning and Managing Network Print Services</vt:lpstr>
      <vt:lpstr>Overview of Shared Printing</vt:lpstr>
      <vt:lpstr>Choosing to Implement a Print Server</vt:lpstr>
      <vt:lpstr>Planning Printer Access Permissions</vt:lpstr>
      <vt:lpstr>Ensuring Availability</vt:lpstr>
      <vt:lpstr>Demonstration: How to Publish Printers</vt:lpstr>
      <vt:lpstr>Notes Page Over-flow Slide. Do Not Print Slide. See Notes pane.</vt:lpstr>
      <vt:lpstr>Lesson 4: Migrating File and Print Services</vt:lpstr>
      <vt:lpstr>Discussion: Why Migrate Files Services to Windows Server 2008 R2?</vt:lpstr>
      <vt:lpstr>Discussion: Why Migrate Print Services to  Windows Server 2008 R2?</vt:lpstr>
      <vt:lpstr>Migrating File Services</vt:lpstr>
      <vt:lpstr>Migrating Print Services</vt:lpstr>
      <vt:lpstr>Lab: Planning and Implementing File and Print Services</vt:lpstr>
      <vt:lpstr>Lab Scenario</vt:lpstr>
      <vt:lpstr>Lab Review</vt:lpstr>
      <vt:lpstr>Module Review and Takeaways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2011-08-10T05:30:52Z</dcterms:modified>
</cp:coreProperties>
</file>